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76" r:id="rId5"/>
    <p:sldId id="265" r:id="rId6"/>
    <p:sldId id="262" r:id="rId7"/>
    <p:sldId id="277" r:id="rId8"/>
    <p:sldId id="279" r:id="rId9"/>
    <p:sldId id="275" r:id="rId10"/>
    <p:sldId id="263" r:id="rId11"/>
    <p:sldId id="267" r:id="rId12"/>
    <p:sldId id="268" r:id="rId13"/>
    <p:sldId id="292" r:id="rId14"/>
    <p:sldId id="273" r:id="rId15"/>
    <p:sldId id="269" r:id="rId16"/>
    <p:sldId id="270" r:id="rId17"/>
    <p:sldId id="271" r:id="rId18"/>
    <p:sldId id="29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800" b="1" dirty="0">
                <a:solidFill>
                  <a:schemeClr val="tx1"/>
                </a:solidFill>
              </a:rPr>
              <a:t>Dochody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414228217669673"/>
          <c:y val="0.12778639104220499"/>
          <c:w val="0.6582901610037809"/>
          <c:h val="0.75550346904311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Arkusz1!$B$6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3625594098034961E-2"/>
                  <c:y val="-2.4097607954044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>
                        <a:solidFill>
                          <a:schemeClr val="tx1"/>
                        </a:solidFill>
                      </a:rPr>
                      <a:t>191 318 975,64                    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069837554089523"/>
                      <c:h val="0.120482342807924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FCB-4850-8A1A-1020A72D2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Dochody </c:v>
                </c:pt>
              </c:strCache>
            </c:strRef>
          </c:cat>
          <c:val>
            <c:numRef>
              <c:f>Arkusz1!$B$7</c:f>
              <c:numCache>
                <c:formatCode>#,##0.00</c:formatCode>
                <c:ptCount val="1"/>
                <c:pt idx="0">
                  <c:v>191318975.63999999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2FCB-4850-8A1A-1020A72D28BE}"/>
            </c:ext>
          </c:extLst>
        </c:ser>
        <c:ser>
          <c:idx val="1"/>
          <c:order val="1"/>
          <c:tx>
            <c:strRef>
              <c:f>Arkusz1!$C$6</c:f>
              <c:strCache>
                <c:ptCount val="1"/>
                <c:pt idx="0">
                  <c:v>Wykonanie 31.12.2020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5356654565777078"/>
                  <c:y val="-3.856432845248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71584699453553"/>
                      <c:h val="8.598484848484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FCB-4850-8A1A-1020A72D2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Dochody </c:v>
                </c:pt>
              </c:strCache>
            </c:strRef>
          </c:cat>
          <c:val>
            <c:numRef>
              <c:f>Arkusz1!$C$7</c:f>
              <c:numCache>
                <c:formatCode>#,##0.00</c:formatCode>
                <c:ptCount val="1"/>
                <c:pt idx="0">
                  <c:v>185647260.84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2FCB-4850-8A1A-1020A72D2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967104"/>
        <c:axId val="159968640"/>
        <c:axId val="0"/>
      </c:bar3DChart>
      <c:catAx>
        <c:axId val="159967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968640"/>
        <c:crosses val="autoZero"/>
        <c:auto val="1"/>
        <c:lblAlgn val="ctr"/>
        <c:lblOffset val="100"/>
        <c:noMultiLvlLbl val="0"/>
      </c:catAx>
      <c:valAx>
        <c:axId val="159968640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96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50909432274956E-2"/>
          <c:y val="0.16967616773615882"/>
          <c:w val="0.88242154055609356"/>
          <c:h val="0.59306579648204116"/>
        </c:manualLayout>
      </c:layout>
      <c:lineChart>
        <c:grouping val="standard"/>
        <c:varyColors val="0"/>
        <c:ser>
          <c:idx val="0"/>
          <c:order val="0"/>
          <c:tx>
            <c:strRef>
              <c:f>Arkusz1!$A$37</c:f>
              <c:strCache>
                <c:ptCount val="1"/>
                <c:pt idx="0">
                  <c:v>Wskaźnik planowanej kwoty spłaty zobowiązań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Arkusz1!$B$35:$M$36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Rok</c:v>
                  </c:pt>
                </c:lvl>
              </c:multiLvlStrCache>
            </c:multiLvlStrRef>
          </c:cat>
          <c:val>
            <c:numRef>
              <c:f>Arkusz1!$B$37:$M$37</c:f>
              <c:numCache>
                <c:formatCode>0.00%</c:formatCode>
                <c:ptCount val="8"/>
                <c:pt idx="0">
                  <c:v>8.4000000000000005E-2</c:v>
                </c:pt>
                <c:pt idx="1">
                  <c:v>9.1800000000000007E-2</c:v>
                </c:pt>
                <c:pt idx="2">
                  <c:v>8.7900000000000006E-2</c:v>
                </c:pt>
                <c:pt idx="3">
                  <c:v>5.9299999999999999E-2</c:v>
                </c:pt>
                <c:pt idx="4">
                  <c:v>8.2400000000000001E-2</c:v>
                </c:pt>
                <c:pt idx="5">
                  <c:v>8.2600000000000007E-2</c:v>
                </c:pt>
                <c:pt idx="6">
                  <c:v>7.8600000000000003E-2</c:v>
                </c:pt>
                <c:pt idx="7">
                  <c:v>6.4100000000000004E-2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1-4FE6-9EE1-FAD12BDD7EF2}"/>
            </c:ext>
          </c:extLst>
        </c:ser>
        <c:ser>
          <c:idx val="1"/>
          <c:order val="1"/>
          <c:tx>
            <c:strRef>
              <c:f>Arkusz1!$A$38</c:f>
              <c:strCache>
                <c:ptCount val="1"/>
                <c:pt idx="0">
                  <c:v>Dopuszczalny wskaźnik spłaty zobowiązań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Arkusz1!$B$35:$M$36</c:f>
              <c:multiLvlStrCache>
                <c:ptCount val="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  <c:pt idx="6">
                    <c:v>2026</c:v>
                  </c:pt>
                  <c:pt idx="7">
                    <c:v>2027</c:v>
                  </c:pt>
                </c:lvl>
                <c:lvl>
                  <c:pt idx="0">
                    <c:v>Rok</c:v>
                  </c:pt>
                </c:lvl>
              </c:multiLvlStrCache>
            </c:multiLvlStrRef>
          </c:cat>
          <c:val>
            <c:numRef>
              <c:f>Arkusz1!$B$38:$M$38</c:f>
              <c:numCache>
                <c:formatCode>0.00%</c:formatCode>
                <c:ptCount val="8"/>
                <c:pt idx="0">
                  <c:v>0.17330000000000001</c:v>
                </c:pt>
                <c:pt idx="1">
                  <c:v>0.1424</c:v>
                </c:pt>
                <c:pt idx="2">
                  <c:v>0.11119999999999999</c:v>
                </c:pt>
                <c:pt idx="3">
                  <c:v>9.11E-2</c:v>
                </c:pt>
                <c:pt idx="4">
                  <c:v>0.1012</c:v>
                </c:pt>
                <c:pt idx="5">
                  <c:v>9.7699999999999995E-2</c:v>
                </c:pt>
                <c:pt idx="6">
                  <c:v>8.8700000000000001E-2</c:v>
                </c:pt>
                <c:pt idx="7">
                  <c:v>8.3799999999999999E-2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1-4FE6-9EE1-FAD12BDD7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2218975"/>
        <c:axId val="1672219391"/>
      </c:lineChart>
      <c:catAx>
        <c:axId val="16722189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219391"/>
        <c:crosses val="autoZero"/>
        <c:auto val="1"/>
        <c:lblAlgn val="ctr"/>
        <c:lblOffset val="100"/>
        <c:noMultiLvlLbl val="0"/>
      </c:catAx>
      <c:valAx>
        <c:axId val="167221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21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986142171291703E-2"/>
          <c:y val="0.87737041765470181"/>
          <c:w val="0.85264603300300235"/>
          <c:h val="9.4826557653512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39-4082-9D31-A27A6DA8F011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39-4082-9D31-A27A6DA8F011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39-4082-9D31-A27A6DA8F011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39-4082-9D31-A27A6DA8F011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39-4082-9D31-A27A6DA8F011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F39-4082-9D31-A27A6DA8F011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F39-4082-9D31-A27A6DA8F011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F39-4082-9D31-A27A6DA8F011}"/>
              </c:ext>
            </c:extLst>
          </c:dPt>
          <c:dLbls>
            <c:dLbl>
              <c:idx val="0"/>
              <c:layout>
                <c:manualLayout>
                  <c:x val="4.8314007697394634E-2"/>
                  <c:y val="4.7652298496245013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82-9D31-A27A6DA8F011}"/>
                </c:ext>
              </c:extLst>
            </c:dLbl>
            <c:dLbl>
              <c:idx val="1"/>
              <c:layout>
                <c:manualLayout>
                  <c:x val="2.0535531650093034E-2"/>
                  <c:y val="-9.2366373666378954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39-4082-9D31-A27A6DA8F011}"/>
                </c:ext>
              </c:extLst>
            </c:dLbl>
            <c:dLbl>
              <c:idx val="2"/>
              <c:layout>
                <c:manualLayout>
                  <c:x val="0.13568871966121607"/>
                  <c:y val="-4.9338430011684781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82-9D31-A27A6DA8F011}"/>
                </c:ext>
              </c:extLst>
            </c:dLbl>
            <c:dLbl>
              <c:idx val="3"/>
              <c:layout>
                <c:manualLayout>
                  <c:x val="1.777463421611241E-2"/>
                  <c:y val="9.174601967024654E-3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39-4082-9D31-A27A6DA8F011}"/>
                </c:ext>
              </c:extLst>
            </c:dLbl>
            <c:dLbl>
              <c:idx val="4"/>
              <c:layout>
                <c:manualLayout>
                  <c:x val="-5.485766222995804E-2"/>
                  <c:y val="-4.6727951276621826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39-4082-9D31-A27A6DA8F011}"/>
                </c:ext>
              </c:extLst>
            </c:dLbl>
            <c:dLbl>
              <c:idx val="5"/>
              <c:layout>
                <c:manualLayout>
                  <c:x val="-5.2001081430484666E-2"/>
                  <c:y val="5.8623589925655426E-3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39-4082-9D31-A27A6DA8F011}"/>
                </c:ext>
              </c:extLst>
            </c:dLbl>
            <c:dLbl>
              <c:idx val="6"/>
              <c:layout>
                <c:manualLayout>
                  <c:x val="-2.4241617685113303E-2"/>
                  <c:y val="-2.5576635135373178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39-4082-9D31-A27A6DA8F011}"/>
                </c:ext>
              </c:extLst>
            </c:dLbl>
            <c:dLbl>
              <c:idx val="7"/>
              <c:layout>
                <c:manualLayout>
                  <c:x val="2.3033282811479552E-2"/>
                  <c:y val="-9.4521070772193745E-3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39-4082-9D31-A27A6DA8F011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Arkusz2!$A$27:$A$34</c:f>
              <c:strCache>
                <c:ptCount val="8"/>
                <c:pt idx="0">
                  <c:v>Udział w podatku dochodowym od osób fizycznych</c:v>
                </c:pt>
                <c:pt idx="1">
                  <c:v>Subwencja oświatowa</c:v>
                </c:pt>
                <c:pt idx="2">
                  <c:v>Dotacje na zadania zlecone</c:v>
                </c:pt>
                <c:pt idx="3">
                  <c:v>Dotacje na zadania własne</c:v>
                </c:pt>
                <c:pt idx="4">
                  <c:v>Podatki i opłaty</c:v>
                </c:pt>
                <c:pt idx="5">
                  <c:v>Dochody majątkowe</c:v>
                </c:pt>
                <c:pt idx="6">
                  <c:v>Świadczenia 500+</c:v>
                </c:pt>
                <c:pt idx="7">
                  <c:v>Pozostałe dochody </c:v>
                </c:pt>
              </c:strCache>
            </c:strRef>
          </c:cat>
          <c:val>
            <c:numRef>
              <c:f>Arkusz2!$B$27:$B$34</c:f>
              <c:numCache>
                <c:formatCode>#,##0.00</c:formatCode>
                <c:ptCount val="8"/>
                <c:pt idx="0">
                  <c:v>44724973</c:v>
                </c:pt>
                <c:pt idx="1">
                  <c:v>26737872</c:v>
                </c:pt>
                <c:pt idx="2">
                  <c:v>11033458.899999999</c:v>
                </c:pt>
                <c:pt idx="3">
                  <c:v>2785936.53</c:v>
                </c:pt>
                <c:pt idx="4">
                  <c:v>37537670.229999997</c:v>
                </c:pt>
                <c:pt idx="5">
                  <c:v>14296831.529999999</c:v>
                </c:pt>
                <c:pt idx="6">
                  <c:v>44196233.420000002</c:v>
                </c:pt>
                <c:pt idx="7">
                  <c:v>4334285.2300000004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F39-4082-9D31-A27A6DA8F01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4F39-4082-9D31-A27A6DA8F011}"/>
              </c:ext>
            </c:extLst>
          </c:dPt>
          <c:dPt>
            <c:idx val="1"/>
            <c:bubble3D val="0"/>
            <c:spPr>
              <a:solidFill>
                <a:schemeClr val="accent1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4F39-4082-9D31-A27A6DA8F011}"/>
              </c:ext>
            </c:extLst>
          </c:dPt>
          <c:dPt>
            <c:idx val="2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4F39-4082-9D31-A27A6DA8F011}"/>
              </c:ext>
            </c:extLst>
          </c:dPt>
          <c:dPt>
            <c:idx val="3"/>
            <c:bubble3D val="0"/>
            <c:spPr>
              <a:solidFill>
                <a:schemeClr val="accent1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4F39-4082-9D31-A27A6DA8F011}"/>
              </c:ext>
            </c:extLst>
          </c:dPt>
          <c:dPt>
            <c:idx val="4"/>
            <c:bubble3D val="0"/>
            <c:spPr>
              <a:solidFill>
                <a:schemeClr val="accent1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4F39-4082-9D31-A27A6DA8F011}"/>
              </c:ext>
            </c:extLst>
          </c:dPt>
          <c:dPt>
            <c:idx val="5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F39-4082-9D31-A27A6DA8F011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4F39-4082-9D31-A27A6DA8F011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4F39-4082-9D31-A27A6DA8F01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Arkusz2!$A$27:$A$34</c:f>
              <c:strCache>
                <c:ptCount val="8"/>
                <c:pt idx="0">
                  <c:v>Udział w podatku dochodowym od osób fizycznych</c:v>
                </c:pt>
                <c:pt idx="1">
                  <c:v>Subwencja oświatowa</c:v>
                </c:pt>
                <c:pt idx="2">
                  <c:v>Dotacje na zadania zlecone</c:v>
                </c:pt>
                <c:pt idx="3">
                  <c:v>Dotacje na zadania własne</c:v>
                </c:pt>
                <c:pt idx="4">
                  <c:v>Podatki i opłaty</c:v>
                </c:pt>
                <c:pt idx="5">
                  <c:v>Dochody majątkowe</c:v>
                </c:pt>
                <c:pt idx="6">
                  <c:v>Świadczenia 500+</c:v>
                </c:pt>
                <c:pt idx="7">
                  <c:v>Pozostałe dochody </c:v>
                </c:pt>
              </c:strCache>
            </c:strRef>
          </c:cat>
          <c:val>
            <c:numRef>
              <c:f>Arkusz2!$C$27:$C$34</c:f>
              <c:numCache>
                <c:formatCode>0.00%</c:formatCode>
                <c:ptCount val="8"/>
                <c:pt idx="0">
                  <c:v>0.24091372421888949</c:v>
                </c:pt>
                <c:pt idx="1">
                  <c:v>0.14402513605112666</c:v>
                </c:pt>
                <c:pt idx="2">
                  <c:v>5.9432381873434588E-2</c:v>
                </c:pt>
                <c:pt idx="3">
                  <c:v>1.5006612634059049E-2</c:v>
                </c:pt>
                <c:pt idx="4">
                  <c:v>0.2021988908435973</c:v>
                </c:pt>
                <c:pt idx="5">
                  <c:v>7.7010732425089296E-2</c:v>
                </c:pt>
                <c:pt idx="6">
                  <c:v>0.2380656370582839</c:v>
                </c:pt>
                <c:pt idx="7">
                  <c:v>2.3346884895519691E-2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F39-4082-9D31-A27A6DA8F01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70C0"/>
                </a:solidFill>
              </a:rPr>
              <a:t>Podatek dochodowy od osób fizycznych</a:t>
            </a:r>
            <a:r>
              <a:rPr lang="pl-PL" sz="1800" b="1">
                <a:solidFill>
                  <a:srgbClr val="0070C0"/>
                </a:solidFill>
              </a:rPr>
              <a:t> na dzień 31.12.2020</a:t>
            </a:r>
            <a:endParaRPr lang="en-US" sz="1800" b="1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26823520402124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Arkusz3!$E$4</c:f>
              <c:strCache>
                <c:ptCount val="1"/>
                <c:pt idx="0">
                  <c:v>Podatek dochodowy od osób fizycznych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Arkusz3!$F$3:$G$3</c:f>
              <c:strCache>
                <c:ptCount val="2"/>
                <c:pt idx="0">
                  <c:v>Plan </c:v>
                </c:pt>
                <c:pt idx="1">
                  <c:v>Wykonanie</c:v>
                </c:pt>
              </c:strCache>
            </c:strRef>
          </c:cat>
          <c:val>
            <c:numRef>
              <c:f>Arkusz3!$F$4:$G$4</c:f>
              <c:numCache>
                <c:formatCode>#,##0.00</c:formatCode>
                <c:ptCount val="2"/>
                <c:pt idx="0">
                  <c:v>46037282</c:v>
                </c:pt>
                <c:pt idx="1">
                  <c:v>44724973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F-40C2-9908-94E950891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95712"/>
        <c:axId val="35797248"/>
      </c:barChart>
      <c:catAx>
        <c:axId val="357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97248"/>
        <c:crosses val="autoZero"/>
        <c:auto val="1"/>
        <c:lblAlgn val="ctr"/>
        <c:lblOffset val="100"/>
        <c:noMultiLvlLbl val="0"/>
      </c:catAx>
      <c:valAx>
        <c:axId val="35797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6350"/>
            <a:effectLst>
              <a:outerShdw blurRad="50800" dist="50800" dir="5400000" sx="1000" sy="1000" algn="ctr" rotWithShape="0">
                <a:schemeClr val="tx1">
                  <a:alpha val="43000"/>
                </a:schemeClr>
              </a:outerShdw>
            </a:effectLst>
          </c:spPr>
        </c:minorGridlines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>
                <a:tint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95712"/>
        <c:crosses val="autoZero"/>
        <c:crossBetween val="between"/>
        <c:majorUnit val="5000000"/>
        <c:minorUnit val="10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rgbClr val="0070C0"/>
                </a:solidFill>
              </a:rPr>
              <a:t>Podatek dochodowy od osób prawnych</a:t>
            </a:r>
            <a:r>
              <a:rPr lang="pl-PL" sz="1800" b="1">
                <a:solidFill>
                  <a:srgbClr val="0070C0"/>
                </a:solidFill>
              </a:rPr>
              <a:t> na dzień 31.12.2020</a:t>
            </a:r>
            <a:endParaRPr lang="en-US" sz="1800" b="1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10142416395212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Arkusz3!$E$9</c:f>
              <c:strCache>
                <c:ptCount val="1"/>
                <c:pt idx="0">
                  <c:v>Podatek dochodowy od osób prawnych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Arkusz3!$F$8:$G$8</c:f>
              <c:strCache>
                <c:ptCount val="2"/>
                <c:pt idx="0">
                  <c:v>Plan </c:v>
                </c:pt>
                <c:pt idx="1">
                  <c:v>Wykonanie</c:v>
                </c:pt>
              </c:strCache>
            </c:strRef>
          </c:cat>
          <c:val>
            <c:numRef>
              <c:f>Arkusz3!$F$9:$G$9</c:f>
              <c:numCache>
                <c:formatCode>#,##0.00</c:formatCode>
                <c:ptCount val="2"/>
                <c:pt idx="0">
                  <c:v>860000</c:v>
                </c:pt>
                <c:pt idx="1">
                  <c:v>1046514.37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E-4AC1-A740-8F2C26A5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37600"/>
        <c:axId val="35739136"/>
      </c:barChart>
      <c:catAx>
        <c:axId val="357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39136"/>
        <c:crosses val="autoZero"/>
        <c:auto val="1"/>
        <c:lblAlgn val="ctr"/>
        <c:lblOffset val="100"/>
        <c:noMultiLvlLbl val="0"/>
      </c:catAx>
      <c:valAx>
        <c:axId val="357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37600"/>
        <c:crosses val="autoZero"/>
        <c:crossBetween val="between"/>
        <c:majorUnit val="500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Arkusz3!$B$5</c:f>
              <c:strCache>
                <c:ptCount val="1"/>
                <c:pt idx="0">
                  <c:v>wykonanie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Arkusz3!$A$6:$A$11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Arkusz3!$B$6:$B$11</c:f>
              <c:numCache>
                <c:formatCode>#,##0.00</c:formatCode>
                <c:ptCount val="6"/>
                <c:pt idx="0">
                  <c:v>26984526</c:v>
                </c:pt>
                <c:pt idx="1">
                  <c:v>30482443</c:v>
                </c:pt>
                <c:pt idx="2">
                  <c:v>32455861</c:v>
                </c:pt>
                <c:pt idx="3">
                  <c:v>39140042</c:v>
                </c:pt>
                <c:pt idx="4">
                  <c:v>44359948</c:v>
                </c:pt>
                <c:pt idx="5">
                  <c:v>44724973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40-44E2-BC54-E1C231CA91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5882112"/>
        <c:axId val="35885056"/>
      </c:lineChart>
      <c:catAx>
        <c:axId val="358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85056"/>
        <c:crosses val="autoZero"/>
        <c:auto val="1"/>
        <c:lblAlgn val="ctr"/>
        <c:lblOffset val="100"/>
        <c:noMultiLvlLbl val="0"/>
      </c:catAx>
      <c:valAx>
        <c:axId val="358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88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Arkusz5!$B$6</c:f>
              <c:strCache>
                <c:ptCount val="1"/>
                <c:pt idx="0">
                  <c:v>wykonanie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Arkusz5!$A$7:$A$13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Arkusz5!$B$7:$B$13</c:f>
              <c:numCache>
                <c:formatCode>#,##0.00</c:formatCode>
                <c:ptCount val="7"/>
                <c:pt idx="0">
                  <c:v>329500.26</c:v>
                </c:pt>
                <c:pt idx="1">
                  <c:v>717253.93</c:v>
                </c:pt>
                <c:pt idx="2">
                  <c:v>696806.79</c:v>
                </c:pt>
                <c:pt idx="3">
                  <c:v>649639.99</c:v>
                </c:pt>
                <c:pt idx="4">
                  <c:v>816117.63</c:v>
                </c:pt>
                <c:pt idx="5">
                  <c:v>902715.55</c:v>
                </c:pt>
                <c:pt idx="6">
                  <c:v>1046514.37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F8-414A-8979-76E86BF67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265792"/>
        <c:axId val="167267328"/>
      </c:lineChart>
      <c:catAx>
        <c:axId val="1672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67328"/>
        <c:crosses val="autoZero"/>
        <c:auto val="1"/>
        <c:lblAlgn val="ctr"/>
        <c:lblOffset val="100"/>
        <c:noMultiLvlLbl val="0"/>
      </c:catAx>
      <c:valAx>
        <c:axId val="1672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26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600" b="1">
                <a:solidFill>
                  <a:sysClr val="windowText" lastClr="000000"/>
                </a:solidFill>
              </a:rPr>
              <a:t>Wydatki</a:t>
            </a:r>
            <a:r>
              <a:rPr lang="pl-PL" sz="1600" b="1" baseline="0">
                <a:solidFill>
                  <a:sysClr val="windowText" lastClr="000000"/>
                </a:solidFill>
              </a:rPr>
              <a:t> - 31.12.2020 r</a:t>
            </a:r>
            <a:r>
              <a:rPr lang="pl-PL" sz="1600" baseline="0">
                <a:solidFill>
                  <a:sysClr val="windowText" lastClr="000000"/>
                </a:solidFill>
              </a:rPr>
              <a:t>.</a:t>
            </a:r>
            <a:endParaRPr lang="pl-PL" sz="16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Arkusz1!$B$11</c:f>
              <c:strCache>
                <c:ptCount val="1"/>
                <c:pt idx="0">
                  <c:v>Wydatki bieżące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Arkusz1!$A$12:$A$13</c:f>
              <c:strCache>
                <c:ptCount val="2"/>
                <c:pt idx="0">
                  <c:v>Plan</c:v>
                </c:pt>
                <c:pt idx="1">
                  <c:v>Wykonanie</c:v>
                </c:pt>
              </c:strCache>
            </c:strRef>
          </c:cat>
          <c:val>
            <c:numRef>
              <c:f>Arkusz1!$B$12:$B$13</c:f>
              <c:numCache>
                <c:formatCode>#,##0.00</c:formatCode>
                <c:ptCount val="2"/>
                <c:pt idx="0">
                  <c:v>169832908.47</c:v>
                </c:pt>
                <c:pt idx="1">
                  <c:v>162411606.24000001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2-4639-A028-400C7C89DB68}"/>
            </c:ext>
          </c:extLst>
        </c:ser>
        <c:ser>
          <c:idx val="1"/>
          <c:order val="1"/>
          <c:tx>
            <c:strRef>
              <c:f>Arkusz1!$C$11</c:f>
              <c:strCache>
                <c:ptCount val="1"/>
                <c:pt idx="0">
                  <c:v>Wydatki majątkowe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496153660546E-2"/>
                  <c:y val="-6.14189021481044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52-4639-A028-400C7C89DB68}"/>
                </c:ext>
              </c:extLst>
            </c:dLbl>
            <c:dLbl>
              <c:idx val="1"/>
              <c:layout>
                <c:manualLayout>
                  <c:x val="1.8349615366054464E-2"/>
                  <c:y val="1.3400642544982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52-4639-A028-400C7C89D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Arkusz1!$A$12:$A$13</c:f>
              <c:strCache>
                <c:ptCount val="2"/>
                <c:pt idx="0">
                  <c:v>Plan</c:v>
                </c:pt>
                <c:pt idx="1">
                  <c:v>Wykonanie</c:v>
                </c:pt>
              </c:strCache>
            </c:strRef>
          </c:cat>
          <c:val>
            <c:numRef>
              <c:f>Arkusz1!$C$12:$C$13</c:f>
              <c:numCache>
                <c:formatCode>#,##0.00</c:formatCode>
                <c:ptCount val="2"/>
                <c:pt idx="0">
                  <c:v>42338025.770000003</c:v>
                </c:pt>
                <c:pt idx="1">
                  <c:v>38663995.700000003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2-4639-A028-400C7C89DB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856128"/>
        <c:axId val="243857664"/>
      </c:barChart>
      <c:catAx>
        <c:axId val="2438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857664"/>
        <c:crosses val="autoZero"/>
        <c:auto val="1"/>
        <c:lblAlgn val="ctr"/>
        <c:lblOffset val="100"/>
        <c:noMultiLvlLbl val="0"/>
      </c:catAx>
      <c:valAx>
        <c:axId val="24385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85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</a:t>
            </a:r>
            <a:r>
              <a:rPr lang="pl-PL" sz="2000" b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ykonanie wydatków 2020</a:t>
            </a:r>
            <a:endParaRPr lang="en-US" sz="2000" b="1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841731444911234"/>
          <c:y val="0.15782407407407409"/>
          <c:w val="0.46411012720853984"/>
          <c:h val="0.777939268008165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7A-4D80-9D03-310AA161ED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7A-4D80-9D03-310AA161ED0F}"/>
              </c:ext>
            </c:extLst>
          </c:dPt>
          <c:dPt>
            <c:idx val="2"/>
            <c:bubble3D val="0"/>
            <c:explosion val="7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7A-4D80-9D03-310AA161ED0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A-4D80-9D03-310AA161ED0F}"/>
                </c:ext>
              </c:extLst>
            </c:dLbl>
            <c:dLbl>
              <c:idx val="1"/>
              <c:layout>
                <c:manualLayout>
                  <c:x val="4.266707916836579E-2"/>
                  <c:y val="-0.470196378280682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612673415822"/>
                      <c:h val="0.2173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7A-4D80-9D03-310AA161ED0F}"/>
                </c:ext>
              </c:extLst>
            </c:dLbl>
            <c:dLbl>
              <c:idx val="2"/>
              <c:layout>
                <c:manualLayout>
                  <c:x val="-1.7668024626934137E-2"/>
                  <c:y val="9.8349494844762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58532868521493"/>
                      <c:h val="0.214628513305806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B7A-4D80-9D03-310AA161E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Arkusz1!$A$22:$A$24</c:f>
              <c:strCache>
                <c:ptCount val="3"/>
                <c:pt idx="0">
                  <c:v>Wydatki</c:v>
                </c:pt>
                <c:pt idx="1">
                  <c:v>Wydatki bieżące</c:v>
                </c:pt>
                <c:pt idx="2">
                  <c:v>Wydatki majątkowe</c:v>
                </c:pt>
              </c:strCache>
            </c:strRef>
          </c:cat>
          <c:val>
            <c:numRef>
              <c:f>Arkusz1!$B$22:$B$24</c:f>
              <c:numCache>
                <c:formatCode>#,##0.00</c:formatCode>
                <c:ptCount val="3"/>
                <c:pt idx="0" formatCode="General">
                  <c:v>0</c:v>
                </c:pt>
                <c:pt idx="1">
                  <c:v>162411606.24000001</c:v>
                </c:pt>
                <c:pt idx="2">
                  <c:v>38663995.700000003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7A-4D80-9D03-310AA161ED0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2B7A-4D80-9D03-310AA161ED0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2B7A-4D80-9D03-310AA161ED0F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2B7A-4D80-9D03-310AA161E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Arkusz1!$A$22:$A$24</c:f>
              <c:strCache>
                <c:ptCount val="3"/>
                <c:pt idx="0">
                  <c:v>Wydatki</c:v>
                </c:pt>
                <c:pt idx="1">
                  <c:v>Wydatki bieżące</c:v>
                </c:pt>
                <c:pt idx="2">
                  <c:v>Wydatki majątkowe</c:v>
                </c:pt>
              </c:strCache>
            </c:strRef>
          </c:cat>
          <c:val>
            <c:numRef>
              <c:f>Arkusz1!$C$22:$C$24</c:f>
              <c:numCache>
                <c:formatCode>0.00%</c:formatCode>
                <c:ptCount val="3"/>
                <c:pt idx="1">
                  <c:v>0.80769999999999997</c:v>
                </c:pt>
                <c:pt idx="2">
                  <c:v>0.1923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7A-4D80-9D03-310AA161ED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pl-PL" sz="1600" b="1">
                <a:latin typeface="Trebuchet MS" panose="020B0603020202020204" pitchFamily="34" charset="0"/>
              </a:rPr>
              <a:t>Wydatki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Arkusz1!$B$9</c:f>
              <c:strCache>
                <c:ptCount val="1"/>
                <c:pt idx="0">
                  <c:v>Plan po zmianach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1625281328362678E-2"/>
                  <c:y val="-5.2103995113328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39204545454548"/>
                      <c:h val="8.598484848484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4CB-4597-ABAE-851EA2CF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</c:f>
              <c:strCache>
                <c:ptCount val="1"/>
                <c:pt idx="0">
                  <c:v>Wydatki</c:v>
                </c:pt>
              </c:strCache>
            </c:strRef>
          </c:cat>
          <c:val>
            <c:numRef>
              <c:f>Arkusz1!$B$10</c:f>
              <c:numCache>
                <c:formatCode>#,##0.00</c:formatCode>
                <c:ptCount val="1"/>
                <c:pt idx="0">
                  <c:v>212170934.24000001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14CB-4597-ABAE-851EA2CFCC00}"/>
            </c:ext>
          </c:extLst>
        </c:ser>
        <c:ser>
          <c:idx val="1"/>
          <c:order val="1"/>
          <c:tx>
            <c:strRef>
              <c:f>Arkusz1!$C$9</c:f>
              <c:strCache>
                <c:ptCount val="1"/>
                <c:pt idx="0">
                  <c:v>Wykonanie 31.12.2020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3431969944855385"/>
                  <c:y val="-3.526656750942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12689393939388"/>
                      <c:h val="8.5984848484848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4CB-4597-ABAE-851EA2CFC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Arkusz1!$A$10</c:f>
              <c:strCache>
                <c:ptCount val="1"/>
                <c:pt idx="0">
                  <c:v>Wydatki</c:v>
                </c:pt>
              </c:strCache>
            </c:strRef>
          </c:cat>
          <c:val>
            <c:numRef>
              <c:f>Arkusz1!$C$10</c:f>
              <c:numCache>
                <c:formatCode>#,##0.00</c:formatCode>
                <c:ptCount val="1"/>
                <c:pt idx="0">
                  <c:v>201075601.94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14CB-4597-ABAE-851EA2CFC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3549696"/>
        <c:axId val="243550848"/>
        <c:axId val="0"/>
      </c:bar3DChart>
      <c:catAx>
        <c:axId val="243549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550848"/>
        <c:crosses val="autoZero"/>
        <c:auto val="1"/>
        <c:lblAlgn val="ctr"/>
        <c:lblOffset val="100"/>
        <c:noMultiLvlLbl val="0"/>
      </c:catAx>
      <c:valAx>
        <c:axId val="243550848"/>
        <c:scaling>
          <c:orientation val="minMax"/>
          <c:max val="215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54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79FB6-D677-4430-BE3E-B4B2D5AFE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E9F94A-867A-43AF-A843-8E73DAB6A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AA4AEC-0109-4AE3-9809-404D84B5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73EB06-393E-4B01-9E0E-C1CCFCCA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E45343-7517-4834-BD01-850293C8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47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271E9-31F1-4426-9189-EBEA10F6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C7F89D-A0BE-4D86-BBD3-23D4BC66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7B726F-6DF8-4B5A-9DC8-9ADE0875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29CCF7-B58A-4A3A-88A6-B62A668F3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ED09F-C847-4E5C-9730-774E9112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2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307B87C-0C04-43A7-B3E6-5176241DF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403231-CDE1-41F8-AE16-D10A28695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F51E3D-5F7E-42DC-BF34-EF06CD49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9042F3-1995-4813-9540-91B873E8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F70E02-070A-42DB-B6D8-3A254BD1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873B9-B618-480B-A560-502C4D0B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09263-D5A3-4CC3-9FE2-809C67F1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BDD1F4-C6D4-4A18-BCDE-4CF7943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82C8C8-6AA1-43BA-97A5-F4315402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E7C601-C7C8-42CD-A5CD-3095460D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84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0D15E-3373-4DA7-99F2-F8FA72B8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8395F-36FC-45B8-BEF6-8782D601F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47B01F-64EF-4A05-B49E-2B32F9B2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4CDB55-0604-4252-BE68-0BBA7A84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8719CB-F0CC-4783-B4A3-0EC6E086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84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40D88-C64A-420B-9B28-6A8692A9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DEE4E7-6347-4FD6-8FAB-05015D415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19B92A-F2D8-4980-9321-81AC68F77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E1E5ED-06AD-4885-AED8-1949E48B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C8C733-A557-4397-8E38-E98D0B45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ECE395-C942-4A37-BF3C-485AAB02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0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D334C-857D-4C23-AA4F-ADF39493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8433EB-19CE-4232-88DF-7653D75E0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E847BE-6D66-4BFF-98E0-C5EF65891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7DA6B2-8C1B-4077-9ACC-5402C7FA1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2A2B26-CC2D-4808-BE0F-95E2697BD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64967D-EE45-4DB2-99DE-70810619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B1D29C2-6C0A-447A-9F91-E8054D01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382342-C5B4-4753-8F4D-546AC516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57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2E046-22C3-49B8-97DE-91C440D7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61A48A-0B67-402B-BCBF-1560A728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70BD4C-8C8A-4D92-8EB8-22B7664D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9398ED9-78F4-4F05-96CD-C6EC15C9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2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59E096-C713-4AF0-B29D-716E0FDA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24DA3D-CCF6-401D-B78C-97191A82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BAD5C7-CF11-43A7-ACE6-15DEF6D4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21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0CE9E7-C024-4FB6-AD5A-BC4B9501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9BE632-4D02-45E2-8228-8ADE28C4D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CEBFE1-299A-4405-950C-74E977E2C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BD0AC3-F016-463E-9A14-CBA1CDF6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65DA4D-36A1-465D-B57F-2EFC9FB0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663DE4-8144-4B29-8D24-D003A9A4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26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B685FA-614A-40EC-A4E5-5170BBBC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0DFE39-6E44-408B-ACB6-0FE14E394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627B4C-3BC3-4163-B30E-CE89C35D6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423CC9-7E7E-4F69-93EC-161A5AB4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54092-FDA0-4A94-9FAE-A6CCA8CD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BE2E11-3AC3-4C75-9E6F-29F187D5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4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ED2891D-B237-45F5-A860-1FB56845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CD13C1-7551-40BA-AE3E-2CB644B03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39358C-E041-4600-AF91-77E6B98DF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A639-E19D-4EE2-87D1-2B25E428CE66}" type="datetimeFigureOut">
              <a:rPr lang="pl-PL" smtClean="0"/>
              <a:t>17.06.2021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2D9A2E-9E3C-4951-A89F-03E609995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D2BBE5-9A8F-47B1-946F-FB6E6E160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5645-20BF-4F02-86EB-302AF318EE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7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1029077-B125-48DB-A073-A890D11BAB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342901"/>
            <a:ext cx="4946074" cy="6359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0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A19A60-B06F-4130-BBDF-3ACBC87404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090B355-FAB8-45A1-B76C-66817088F32A}"/>
              </a:ext>
            </a:extLst>
          </p:cNvPr>
          <p:cNvSpPr txBox="1"/>
          <p:nvPr/>
        </p:nvSpPr>
        <p:spPr>
          <a:xfrm>
            <a:off x="1056236" y="841664"/>
            <a:ext cx="100724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wydatków budżetowych za 2020 rok: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pl-PL" sz="2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212.170.934,24 zł</a:t>
            </a:r>
            <a:endParaRPr lang="pl-PL" sz="2400" b="1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</a:t>
            </a:r>
            <a:r>
              <a:rPr lang="pl-PL" sz="24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201.075.601,94 zł, tj. 94,77%</a:t>
            </a:r>
            <a:endParaRPr lang="pl-PL" sz="24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A18F4503-A3C2-4C9C-B3B4-F08814C63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385120"/>
              </p:ext>
            </p:extLst>
          </p:nvPr>
        </p:nvGraphicFramePr>
        <p:xfrm>
          <a:off x="2109354" y="2140527"/>
          <a:ext cx="8863445" cy="419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931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81DF0EF-2AE7-4CE8-B89A-AAB87B5F6F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C1F94864-134B-4357-B1AF-9D481CA79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957360"/>
              </p:ext>
            </p:extLst>
          </p:nvPr>
        </p:nvGraphicFramePr>
        <p:xfrm>
          <a:off x="3300674" y="478585"/>
          <a:ext cx="8150108" cy="362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9C9BCBAA-06D7-4432-AC2C-21D08DD1DB50}"/>
              </a:ext>
            </a:extLst>
          </p:cNvPr>
          <p:cNvSpPr txBox="1"/>
          <p:nvPr/>
        </p:nvSpPr>
        <p:spPr>
          <a:xfrm>
            <a:off x="838028" y="4331908"/>
            <a:ext cx="9116463" cy="1581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 przedstawia powyższy wykres: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E57C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majątkowe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stanowią 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19%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wykonanych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wydatków ogółem,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E57C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bieżące 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stanowią </a:t>
            </a:r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81%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wykonanych</a:t>
            </a:r>
            <a:r>
              <a:rPr lang="pl-PL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wydatków ogółem.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8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94A2301-49B5-4A59-ADC5-9796914EF1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1AFD30-41B4-4872-AEE7-8CDB964A649B}"/>
              </a:ext>
            </a:extLst>
          </p:cNvPr>
          <p:cNvSpPr txBox="1"/>
          <p:nvPr/>
        </p:nvSpPr>
        <p:spPr>
          <a:xfrm>
            <a:off x="1153391" y="955965"/>
            <a:ext cx="7471064" cy="1755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Największą grupę zaplanowanych wydatków stanowią działy:</a:t>
            </a:r>
            <a:endParaRPr lang="pl-PL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Transport i łączność	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13,34%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 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Oświata i wychowanie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28,98%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  <a:endParaRPr lang="pl-PL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Font typeface="+mj-lt"/>
              <a:buAutoNum type="arabicParenR"/>
              <a:tabLst>
                <a:tab pos="914400" algn="l"/>
              </a:tabLst>
            </a:pP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Rodzina </a:t>
            </a:r>
            <a:r>
              <a:rPr lang="pl-PL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26,00% </a:t>
            </a:r>
            <a:r>
              <a:rPr lang="pl-PL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budżetu ogółem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17CD94-4232-445D-B860-EFC39B0842D6}"/>
              </a:ext>
            </a:extLst>
          </p:cNvPr>
          <p:cNvSpPr txBox="1"/>
          <p:nvPr/>
        </p:nvSpPr>
        <p:spPr>
          <a:xfrm>
            <a:off x="758536" y="3293918"/>
            <a:ext cx="7169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b="1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wydatków</a:t>
            </a:r>
            <a:r>
              <a:rPr lang="pl-PL" sz="18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budżetowych 2020 r.:</a:t>
            </a:r>
          </a:p>
          <a:p>
            <a:pPr algn="just"/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212.170.934,24 zł, wykonanie 201.075.601,94 zł, tj.94,77%</a:t>
            </a:r>
          </a:p>
          <a:p>
            <a:pPr algn="just"/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wydatki bieżące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169.832.908,47 zł</a:t>
            </a:r>
            <a:endParaRPr lang="pl-PL" sz="1800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162.411.606,24 zł, tj.91,32%</a:t>
            </a:r>
          </a:p>
          <a:p>
            <a:pPr marL="228600"/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wydatki</a:t>
            </a: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majątkowe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u="sng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42.338.025,77 zł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 38.663.995,70 zł, tj.95,63%</a:t>
            </a:r>
            <a:endParaRPr lang="pl-PL" dirty="0"/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764EDCC3-D0BC-4DA9-9AA2-57681BE0B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785914"/>
              </p:ext>
            </p:extLst>
          </p:nvPr>
        </p:nvGraphicFramePr>
        <p:xfrm>
          <a:off x="7689273" y="1839191"/>
          <a:ext cx="3875809" cy="431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50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02F616-6D65-4EAA-93F1-E9F487C4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028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rgbClr val="00B0F0"/>
                </a:solidFill>
              </a:rPr>
              <a:t>Dotacje i wpłaty na rzecz innych jednostek udzielone z budżetu Gminy Mosina w 2020 roku </a:t>
            </a:r>
            <a:br>
              <a:rPr lang="pl-PL" sz="2000" b="1" dirty="0">
                <a:solidFill>
                  <a:srgbClr val="00B0F0"/>
                </a:solidFill>
              </a:rPr>
            </a:br>
            <a:r>
              <a:rPr lang="pl-PL" sz="2000" b="1" dirty="0">
                <a:solidFill>
                  <a:srgbClr val="00B0F0"/>
                </a:solidFill>
              </a:rPr>
              <a:t>wyniosły </a:t>
            </a:r>
            <a:r>
              <a:rPr lang="pl-PL" sz="2000" b="1" u="sng" dirty="0">
                <a:solidFill>
                  <a:schemeClr val="accent1"/>
                </a:solidFill>
              </a:rPr>
              <a:t>20.836.583,45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50C89E2-19AC-4DCF-818A-73417E18B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4141"/>
              </p:ext>
            </p:extLst>
          </p:nvPr>
        </p:nvGraphicFramePr>
        <p:xfrm>
          <a:off x="1357744" y="789708"/>
          <a:ext cx="9521536" cy="5466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217">
                  <a:extLst>
                    <a:ext uri="{9D8B030D-6E8A-4147-A177-3AD203B41FA5}">
                      <a16:colId xmlns:a16="http://schemas.microsoft.com/office/drawing/2014/main" val="31781305"/>
                    </a:ext>
                  </a:extLst>
                </a:gridCol>
                <a:gridCol w="7441186">
                  <a:extLst>
                    <a:ext uri="{9D8B030D-6E8A-4147-A177-3AD203B41FA5}">
                      <a16:colId xmlns:a16="http://schemas.microsoft.com/office/drawing/2014/main" val="3885143841"/>
                    </a:ext>
                  </a:extLst>
                </a:gridCol>
                <a:gridCol w="1506133">
                  <a:extLst>
                    <a:ext uri="{9D8B030D-6E8A-4147-A177-3AD203B41FA5}">
                      <a16:colId xmlns:a16="http://schemas.microsoft.com/office/drawing/2014/main" val="2170984315"/>
                    </a:ext>
                  </a:extLst>
                </a:gridCol>
              </a:tblGrid>
              <a:tr h="271166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Dotacje dla jednostek spoza sektora finansów publicznych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587494758"/>
                  </a:ext>
                </a:extLst>
              </a:tr>
              <a:tr h="206817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222613493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podmiotowe dla</a:t>
                      </a:r>
                      <a:r>
                        <a:rPr lang="pl-PL" sz="1200" b="1" u="none" strike="noStrike" dirty="0">
                          <a:effectLst/>
                        </a:rPr>
                        <a:t> niepublicznych jednostek systemu oświaty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10 704 181,39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037605796"/>
                  </a:ext>
                </a:extLst>
              </a:tr>
              <a:tr h="2583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z budżetu na finansowanie lub dofinansowanie zadań zleconych do realizacji </a:t>
                      </a:r>
                      <a:r>
                        <a:rPr lang="pl-PL" sz="1200" b="1" u="none" strike="noStrike" dirty="0">
                          <a:effectLst/>
                        </a:rPr>
                        <a:t>stowarzyszeniom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580 017,00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886871697"/>
                  </a:ext>
                </a:extLst>
              </a:tr>
              <a:tr h="2182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z budżetu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udzielone organizacjom prowadzącym działalność </a:t>
                      </a:r>
                      <a:r>
                        <a:rPr lang="pl-PL" sz="1200" b="1" u="none" strike="noStrike" dirty="0">
                          <a:effectLst/>
                        </a:rPr>
                        <a:t>pożytku publicznego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153 726,70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36882430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z budżetu na realizację zadań inwestycyjnych, w tym: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990381094"/>
                  </a:ext>
                </a:extLst>
              </a:tr>
              <a:tr h="250661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1/ zakup sprzętu </a:t>
                      </a:r>
                      <a:r>
                        <a:rPr lang="pl-PL" sz="1200" b="1" u="none" strike="noStrike" dirty="0">
                          <a:effectLst/>
                        </a:rPr>
                        <a:t>dla OSP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25 000,00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706725445"/>
                  </a:ext>
                </a:extLst>
              </a:tr>
              <a:tr h="234453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2/ </a:t>
                      </a:r>
                      <a:r>
                        <a:rPr lang="pl-PL" sz="1200" b="1" u="none" strike="noStrike" dirty="0">
                          <a:effectLst/>
                        </a:rPr>
                        <a:t>modernizacja systemów grzewczych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252 921,58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792351581"/>
                  </a:ext>
                </a:extLst>
              </a:tr>
              <a:tr h="276522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Razem</a:t>
                      </a:r>
                      <a:r>
                        <a:rPr lang="pl-PL" sz="1200" u="none" strike="noStrike" dirty="0">
                          <a:effectLst/>
                        </a:rPr>
                        <a:t>: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11 715 846,67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737600389"/>
                  </a:ext>
                </a:extLst>
              </a:tr>
              <a:tr h="57687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063705565"/>
                  </a:ext>
                </a:extLst>
              </a:tr>
              <a:tr h="267098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Dotacje dla jednostek  sektora finansów publicznych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189972688"/>
                  </a:ext>
                </a:extLst>
              </a:tr>
              <a:tr h="201926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675496527"/>
                  </a:ext>
                </a:extLst>
              </a:tr>
              <a:tr h="2532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 na mocy porozumień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na </a:t>
                      </a:r>
                      <a:r>
                        <a:rPr lang="pl-PL" sz="1200" b="1" u="none" strike="noStrike" dirty="0">
                          <a:effectLst/>
                        </a:rPr>
                        <a:t>transport lokalny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1 265 688,10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830681426"/>
                  </a:ext>
                </a:extLst>
              </a:tr>
              <a:tr h="25507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na pomoc finansową między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na dofinansowanie zadań własnych - </a:t>
                      </a:r>
                      <a:r>
                        <a:rPr lang="pl-PL" sz="1200" b="1" u="none" strike="noStrike" dirty="0">
                          <a:effectLst/>
                        </a:rPr>
                        <a:t>modernizacja i utrzymanie dróg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3 111 799,26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221733744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na mocy porozumień między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- dla </a:t>
                      </a:r>
                      <a:r>
                        <a:rPr lang="pl-PL" sz="1200" b="1" u="none" strike="noStrike" dirty="0">
                          <a:effectLst/>
                        </a:rPr>
                        <a:t>publicznych jednostek systemu oświaty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1 527 586,16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614999802"/>
                  </a:ext>
                </a:extLst>
              </a:tr>
              <a:tr h="27877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na pomoc finansową między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na dofinansowanie zadań własnych - </a:t>
                      </a:r>
                      <a:r>
                        <a:rPr lang="pl-PL" sz="1200" b="1" u="none" strike="noStrike" dirty="0">
                          <a:effectLst/>
                        </a:rPr>
                        <a:t>izba wytrzeźwień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57 975,00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571347607"/>
                  </a:ext>
                </a:extLst>
              </a:tr>
              <a:tr h="24232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na pomoc finansową między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na dofinansowanie zadań własnych - </a:t>
                      </a:r>
                      <a:r>
                        <a:rPr lang="pl-PL" sz="1200" b="1" u="none" strike="noStrike" dirty="0">
                          <a:effectLst/>
                        </a:rPr>
                        <a:t>zakup sprzętu dla szpitala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55 000,00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473485641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celowe na mocy porozumień </a:t>
                      </a:r>
                      <a:r>
                        <a:rPr lang="pl-PL" sz="1200" u="none" strike="noStrike" dirty="0" err="1">
                          <a:effectLst/>
                        </a:rPr>
                        <a:t>jst</a:t>
                      </a:r>
                      <a:r>
                        <a:rPr lang="pl-PL" sz="1200" u="none" strike="noStrike" dirty="0">
                          <a:effectLst/>
                        </a:rPr>
                        <a:t> - z przeznaczeniem </a:t>
                      </a:r>
                      <a:r>
                        <a:rPr lang="pl-PL" sz="1200" b="1" u="none" strike="noStrike" dirty="0">
                          <a:effectLst/>
                        </a:rPr>
                        <a:t>na likwidację wyrobów </a:t>
                      </a:r>
                      <a:r>
                        <a:rPr lang="pl-PL" sz="1200" b="1" u="none" strike="noStrike" dirty="0" err="1">
                          <a:effectLst/>
                        </a:rPr>
                        <a:t>zawierającyh</a:t>
                      </a:r>
                      <a:r>
                        <a:rPr lang="pl-PL" sz="1200" b="1" u="none" strike="noStrike" dirty="0">
                          <a:effectLst/>
                        </a:rPr>
                        <a:t> azbest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26 476,26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691887320"/>
                  </a:ext>
                </a:extLst>
              </a:tr>
              <a:tr h="23137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Wpłaty na rzecz innych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jst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lub związków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składka członkowska do Schroniska dla zwierząt w Skałowie </a:t>
                      </a: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194 712,00</a:t>
                      </a: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281228495"/>
                  </a:ext>
                </a:extLst>
              </a:tr>
              <a:tr h="2349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podmiotowe dla samorządowej instytucji kultury - </a:t>
                      </a:r>
                      <a:r>
                        <a:rPr lang="pl-PL" sz="1200" b="1" u="none" strike="noStrike" dirty="0">
                          <a:effectLst/>
                        </a:rPr>
                        <a:t>Mosiński Ośrodek Kultury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1 390 500,00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1473287647"/>
                  </a:ext>
                </a:extLst>
              </a:tr>
              <a:tr h="25066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podmiotowe dla samorządowej instytucji kultury - </a:t>
                      </a:r>
                      <a:r>
                        <a:rPr lang="pl-PL" sz="1200" b="1" u="none" strike="noStrike" dirty="0">
                          <a:effectLst/>
                        </a:rPr>
                        <a:t>Galeria Sztuki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</a:rPr>
                        <a:t>400 000,00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4129526565"/>
                  </a:ext>
                </a:extLst>
              </a:tr>
              <a:tr h="2457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Dotacje podmiotowe dla samorządowej instytucji kultury - </a:t>
                      </a:r>
                      <a:r>
                        <a:rPr lang="pl-PL" sz="1200" b="1" u="none" strike="noStrike" dirty="0">
                          <a:effectLst/>
                        </a:rPr>
                        <a:t>Mosińska Biblioteka Publiczna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</a:rPr>
                        <a:t>1 091 000,00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971623733"/>
                  </a:ext>
                </a:extLst>
              </a:tr>
              <a:tr h="234575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u="none" strike="noStrike" dirty="0">
                          <a:effectLst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9 120 736,78</a:t>
                      </a:r>
                    </a:p>
                  </a:txBody>
                  <a:tcPr marL="5629" marR="5629" marT="5629" marB="0" anchor="b"/>
                </a:tc>
                <a:extLst>
                  <a:ext uri="{0D108BD9-81ED-4DB2-BD59-A6C34878D82A}">
                    <a16:rowId xmlns:a16="http://schemas.microsoft.com/office/drawing/2014/main" val="341551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7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1F32ADC-CBB3-4C56-9C29-3AB005D1DF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2668FB-0CD5-40EE-BFDA-D7653B92A729}"/>
              </a:ext>
            </a:extLst>
          </p:cNvPr>
          <p:cNvSpPr txBox="1"/>
          <p:nvPr/>
        </p:nvSpPr>
        <p:spPr>
          <a:xfrm>
            <a:off x="820882" y="607312"/>
            <a:ext cx="100237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B0F0"/>
                </a:solidFill>
                <a:latin typeface="Trebuchet MS" panose="020B0603020202020204" pitchFamily="34" charset="0"/>
              </a:rPr>
              <a:t>Planowany udział funduszu sołeckiego, funduszu do dyspozycji jednostek pomocniczych oraz wydatków zgłoszonych przez mieszkańców osiedli i sołectw w odniesieniu do wydatków ogółem w 2020 roku</a:t>
            </a:r>
            <a:endParaRPr lang="pl-PL" sz="20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FB7AE5-78B3-43BA-A12D-A1E87667D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75607"/>
              </p:ext>
            </p:extLst>
          </p:nvPr>
        </p:nvGraphicFramePr>
        <p:xfrm>
          <a:off x="811565" y="1825626"/>
          <a:ext cx="10006443" cy="4773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5984">
                  <a:extLst>
                    <a:ext uri="{9D8B030D-6E8A-4147-A177-3AD203B41FA5}">
                      <a16:colId xmlns:a16="http://schemas.microsoft.com/office/drawing/2014/main" val="4211625396"/>
                    </a:ext>
                  </a:extLst>
                </a:gridCol>
                <a:gridCol w="2933438">
                  <a:extLst>
                    <a:ext uri="{9D8B030D-6E8A-4147-A177-3AD203B41FA5}">
                      <a16:colId xmlns:a16="http://schemas.microsoft.com/office/drawing/2014/main" val="2555747633"/>
                    </a:ext>
                  </a:extLst>
                </a:gridCol>
                <a:gridCol w="1347021">
                  <a:extLst>
                    <a:ext uri="{9D8B030D-6E8A-4147-A177-3AD203B41FA5}">
                      <a16:colId xmlns:a16="http://schemas.microsoft.com/office/drawing/2014/main" val="676332834"/>
                    </a:ext>
                  </a:extLst>
                </a:gridCol>
              </a:tblGrid>
              <a:tr h="5194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Wydatki 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udział 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52484"/>
                  </a:ext>
                </a:extLst>
              </a:tr>
              <a:tr h="402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Fundusz sołecki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619.136,50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376034"/>
                  </a:ext>
                </a:extLst>
              </a:tr>
              <a:tr h="41822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Fundusz jednostek pomocniczych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189.460,00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6686546"/>
                  </a:ext>
                </a:extLst>
              </a:tr>
              <a:tr h="46502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u="none" strike="noStrike" dirty="0">
                          <a:effectLst/>
                        </a:rPr>
                        <a:t>Wydatki zgłoszone przez mieszkańców osiedli i sołectw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497.309,20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996578"/>
                  </a:ext>
                </a:extLst>
              </a:tr>
              <a:tr h="40261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Budżet Obywatelski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262476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1.599.905,70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03204"/>
                  </a:ext>
                </a:extLst>
              </a:tr>
              <a:tr h="1514961">
                <a:tc gridSpan="3">
                  <a:txBody>
                    <a:bodyPr/>
                    <a:lstStyle/>
                    <a:p>
                      <a:pPr algn="ctr" fontAlgn="b"/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Planowane wydatki ogółem : 212.170.934,24 zł.</a:t>
                      </a:r>
                    </a:p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Planowany</a:t>
                      </a:r>
                      <a:r>
                        <a:rPr lang="pl-PL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udział wyodrębnionych funduszy stanowił 0,75 % wydatków ogółem</a:t>
                      </a:r>
                      <a:r>
                        <a:rPr lang="pl-PL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l-PL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na łączną kwotę 1.599.905,70 zł.</a:t>
                      </a:r>
                    </a:p>
                    <a:p>
                      <a:pPr algn="ctr" fontAlgn="b"/>
                      <a:endParaRPr lang="pl-PL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0" i="0" u="none" strike="noStrike" baseline="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7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94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20F893-741D-40EA-91DD-D1FD0E11F9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180AEA-987C-4893-926A-B3F231B6DE5D}"/>
              </a:ext>
            </a:extLst>
          </p:cNvPr>
          <p:cNvSpPr txBox="1"/>
          <p:nvPr/>
        </p:nvSpPr>
        <p:spPr>
          <a:xfrm>
            <a:off x="1056235" y="692459"/>
            <a:ext cx="10458103" cy="12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 2020 r. Gmina Mosina otrzymała w ramach Rządowego Funduszu Inwestycji Lokalnych 6.226.864,00 zł z przeznaczeniem na zadania inwestycyjne. Podjęto decyzję, aby przeznaczyć je na budowę dróg, ścieżki rowerowej oraz rozbudowę obiektów oświatowych.</a:t>
            </a:r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941F6BE-BE98-45D7-B0FE-DD3421671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97237"/>
              </p:ext>
            </p:extLst>
          </p:nvPr>
        </p:nvGraphicFramePr>
        <p:xfrm>
          <a:off x="1056233" y="1971516"/>
          <a:ext cx="9676869" cy="4154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0193">
                  <a:extLst>
                    <a:ext uri="{9D8B030D-6E8A-4147-A177-3AD203B41FA5}">
                      <a16:colId xmlns:a16="http://schemas.microsoft.com/office/drawing/2014/main" val="3884120310"/>
                    </a:ext>
                  </a:extLst>
                </a:gridCol>
                <a:gridCol w="2636676">
                  <a:extLst>
                    <a:ext uri="{9D8B030D-6E8A-4147-A177-3AD203B41FA5}">
                      <a16:colId xmlns:a16="http://schemas.microsoft.com/office/drawing/2014/main" val="5881350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Nazwa zadania inwestycyjnego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Udział środków z RFIL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621714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Dofinansowanie dla Powiatu Poznańskiego na przebudowę drogi powiatowej - wsparcie finansowe na przebudowę ul. </a:t>
                      </a:r>
                      <a:r>
                        <a:rPr lang="pl-PL" sz="1600" u="none" strike="noStrike" dirty="0" err="1">
                          <a:effectLst/>
                        </a:rPr>
                        <a:t>Sowinieckiej</a:t>
                      </a:r>
                      <a:r>
                        <a:rPr lang="pl-PL" sz="1600" u="none" strike="noStrike" dirty="0">
                          <a:effectLst/>
                        </a:rPr>
                        <a:t> w Mosinie.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2 400 000,00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244142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Projekty i budowa utwardzenia ulic wraz z odwodnieniem</a:t>
                      </a:r>
                      <a:br>
                        <a:rPr lang="pl-PL" sz="1600" u="none" strike="noStrike">
                          <a:effectLst/>
                        </a:rPr>
                      </a:br>
                      <a:r>
                        <a:rPr lang="pl-PL" sz="1600" u="none" strike="noStrike">
                          <a:effectLst/>
                        </a:rPr>
                        <a:t>Budowa: Mosina ul. Piaskowa (fragment od ul. Marcinkowskiego do ul. Czereśniowej, Mosina ul. Łąkowa (etap II)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568 000,00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03834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Kładka pieszo-rowerowa  Krosinko ul. Lipowa.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>
                          <a:effectLst/>
                        </a:rPr>
                        <a:t>1 375 000,00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33641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Budowa ul. Świerkowej w Mosinie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805 000,00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980172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>
                          <a:effectLst/>
                        </a:rPr>
                        <a:t>Wykonanie ścieżek rowerowych.</a:t>
                      </a:r>
                      <a:br>
                        <a:rPr lang="pl-PL" sz="1600" u="none" strike="noStrike">
                          <a:effectLst/>
                        </a:rPr>
                      </a:br>
                      <a:r>
                        <a:rPr lang="pl-PL" sz="1600" u="none" strike="noStrike">
                          <a:effectLst/>
                        </a:rPr>
                        <a:t>Ścieżka rowerowa Daszewice ul. Poznańska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248 000,00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1619369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Rozbudowa Szkoły Podstawowej w Rogalinie z budową sali gimnastycznej wraz z infrastrukturą towarzyszącą.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830 864,00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3762085"/>
                  </a:ext>
                </a:extLst>
              </a:tr>
              <a:tr h="34407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>
                          <a:effectLst/>
                        </a:rPr>
                        <a:t>Razem: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1" u="none" strike="noStrike" dirty="0">
                          <a:effectLst/>
                        </a:rPr>
                        <a:t>6 226 864,00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827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94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F093909-D5E0-44DF-9773-BB277AAEA1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914A5CC-91EA-41C3-AEC4-E02570B0E867}"/>
              </a:ext>
            </a:extLst>
          </p:cNvPr>
          <p:cNvSpPr txBox="1"/>
          <p:nvPr/>
        </p:nvSpPr>
        <p:spPr>
          <a:xfrm>
            <a:off x="1420427" y="568910"/>
            <a:ext cx="10300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Gmina Mosina w 2020 roku wydała 652.940,04 zł na zadania związane </a:t>
            </a:r>
            <a:br>
              <a:rPr lang="pl-PL" sz="20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zapobieganiem, przeciwdziałaniem i zwalczaniem epidemii COVID-19. </a:t>
            </a:r>
            <a:endParaRPr lang="pl-PL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A8481BF-116F-4521-A56C-B7B87032B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52621"/>
              </p:ext>
            </p:extLst>
          </p:nvPr>
        </p:nvGraphicFramePr>
        <p:xfrm>
          <a:off x="682335" y="1345277"/>
          <a:ext cx="9822873" cy="297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493">
                  <a:extLst>
                    <a:ext uri="{9D8B030D-6E8A-4147-A177-3AD203B41FA5}">
                      <a16:colId xmlns:a16="http://schemas.microsoft.com/office/drawing/2014/main" val="1300542724"/>
                    </a:ext>
                  </a:extLst>
                </a:gridCol>
                <a:gridCol w="2131243">
                  <a:extLst>
                    <a:ext uri="{9D8B030D-6E8A-4147-A177-3AD203B41FA5}">
                      <a16:colId xmlns:a16="http://schemas.microsoft.com/office/drawing/2014/main" val="3382269262"/>
                    </a:ext>
                  </a:extLst>
                </a:gridCol>
                <a:gridCol w="2826473">
                  <a:extLst>
                    <a:ext uri="{9D8B030D-6E8A-4147-A177-3AD203B41FA5}">
                      <a16:colId xmlns:a16="http://schemas.microsoft.com/office/drawing/2014/main" val="4098009814"/>
                    </a:ext>
                  </a:extLst>
                </a:gridCol>
                <a:gridCol w="2485664">
                  <a:extLst>
                    <a:ext uri="{9D8B030D-6E8A-4147-A177-3AD203B41FA5}">
                      <a16:colId xmlns:a16="http://schemas.microsoft.com/office/drawing/2014/main" val="1185534613"/>
                    </a:ext>
                  </a:extLst>
                </a:gridCol>
              </a:tblGrid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Klasyfikacja budżetowa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Plan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Wykonanie 31-12-2020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% wykorzystania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7851461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754/75421/3030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34 893,68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22 915,37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65,67%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92174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754/75421/4010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37 135,74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74,27%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0174168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754/75421/4110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11 394,92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6 819,22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59,84%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151074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 dirty="0">
                          <a:effectLst/>
                        </a:rPr>
                        <a:t>754/75421/4120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1 911,40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744,06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38,93%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150664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 dirty="0">
                          <a:effectLst/>
                        </a:rPr>
                        <a:t>754/75421/4170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17 700,00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17 523,45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99,00%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6735828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 dirty="0">
                          <a:effectLst/>
                        </a:rPr>
                        <a:t>754/75421/4210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548 000,00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459 756,86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83,90%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0800655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754/75421/4260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4 073,07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40,73%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8382687"/>
                  </a:ext>
                </a:extLst>
              </a:tr>
              <a:tr h="26615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754/75421/4300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106 900,00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63 972,27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59,84%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100424"/>
                  </a:ext>
                </a:extLst>
              </a:tr>
              <a:tr h="27724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754/75421/4430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>
                          <a:effectLst/>
                        </a:rPr>
                        <a:t>40 000,00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u="none" strike="noStrike" dirty="0">
                          <a:effectLst/>
                        </a:rPr>
                        <a:t>100,00%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644222"/>
                  </a:ext>
                </a:extLst>
              </a:tr>
              <a:tr h="299428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820 800,00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652 940,04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79,55%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4160882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CDB2984-BCCB-4EF1-9E36-686174652F62}"/>
              </a:ext>
            </a:extLst>
          </p:cNvPr>
          <p:cNvSpPr txBox="1"/>
          <p:nvPr/>
        </p:nvSpPr>
        <p:spPr>
          <a:xfrm>
            <a:off x="682335" y="4317375"/>
            <a:ext cx="10671637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związane z zapobieganiem, przeciwdziałaniem i zwalczaniem Covid-19 zostały przeznaczone na zakup środków ochrony osobistej tj. maseczki, przyłbice, rękawiczki, środki do dezynfekcji, kombinezony dla pracowników Ochotniczej Straży Pożarnej i  Straży Miejskiej.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w/w środków zakupiono również 32.000 sztuk maseczek za wartość 171.216,00 zł  dla mieszkańców gminy Mosina.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Zakupiono generatory ozonu, opryskiwacze i środki do dezynfekcji miejsc publicznych oraz inne niezbędne akcesoria do walki z wirusem SARS-Cov-2.</a:t>
            </a:r>
          </a:p>
        </p:txBody>
      </p:sp>
    </p:spTree>
    <p:extLst>
      <p:ext uri="{BB962C8B-B14F-4D97-AF65-F5344CB8AC3E}">
        <p14:creationId xmlns:p14="http://schemas.microsoft.com/office/powerpoint/2010/main" val="20054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45DFB15-A8AF-4985-8B9C-37B8FD0151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3B2E370-3A13-41AF-8462-A986867DC8D5}"/>
              </a:ext>
            </a:extLst>
          </p:cNvPr>
          <p:cNvSpPr txBox="1"/>
          <p:nvPr/>
        </p:nvSpPr>
        <p:spPr>
          <a:xfrm>
            <a:off x="983673" y="1123589"/>
            <a:ext cx="10224654" cy="450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tabLst>
                <a:tab pos="571500" algn="l"/>
              </a:tabLst>
            </a:pPr>
            <a:r>
              <a:rPr lang="pl-PL" sz="2000" b="1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rzychody</a:t>
            </a:r>
            <a:r>
              <a:rPr lang="pl-PL" sz="20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wykonano w kwocie 29.105.227,90 zł, na którą składają się: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19.000.000,00 zł – przychody ze sprzedaży innych papierów wartościowych,</a:t>
            </a: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-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13.668.381,14 zł - są to wolne środki, o których mowa w art.217 ust.2 pkt 6 ustawy o finansach publicznych</a:t>
            </a:r>
            <a:r>
              <a:rPr lang="pl-PL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-"/>
            </a:pP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Wykonanie </a:t>
            </a:r>
            <a:r>
              <a:rPr lang="pl-PL" sz="20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rozchodów</a:t>
            </a:r>
            <a:r>
              <a:rPr lang="pl-PL" sz="20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stanowi kwotę 8.194.519,30 zł, są to:</a:t>
            </a:r>
          </a:p>
          <a:p>
            <a:pPr marL="685800" algn="just">
              <a:lnSpc>
                <a:spcPct val="150000"/>
              </a:lnSpc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8.000.000,00 zł – wykup innych papierów wartościowych (obligacji) oraz spłaty pożyczek zaciągniętych w </a:t>
            </a:r>
            <a:r>
              <a:rPr lang="pl-PL" sz="1800" dirty="0" err="1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WFOŚiGW</a:t>
            </a: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łącznej kwocie 194.519,30 zł na: </a:t>
            </a:r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budowę kanalizacji sanitarnej w ulicy Krótkiej, w Mosinie,</a:t>
            </a: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pl-PL" sz="18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budowę kanalizacji deszczowej w ul. Wodnej w Mosinie, etap II. </a:t>
            </a:r>
            <a:endParaRPr lang="pl-P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5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496290" y="365125"/>
            <a:ext cx="9857509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B0F0"/>
                </a:solidFill>
              </a:rPr>
              <a:t>Obsługa zadłużenia – wskaźniki procentowe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523999" y="3105836"/>
            <a:ext cx="9171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dirty="0">
                <a:solidFill>
                  <a:srgbClr val="00B050"/>
                </a:solidFill>
              </a:rPr>
              <a:t>W Gminie Mosina nie występuje ryzyko niezachowania ustawowej relacji zadłużenia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17598CF-90CC-4075-823A-8CAF5EFDB6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C8767A1-C212-466E-8291-4236C5730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39058"/>
              </p:ext>
            </p:extLst>
          </p:nvPr>
        </p:nvGraphicFramePr>
        <p:xfrm>
          <a:off x="1523998" y="1464816"/>
          <a:ext cx="9947566" cy="152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2368">
                  <a:extLst>
                    <a:ext uri="{9D8B030D-6E8A-4147-A177-3AD203B41FA5}">
                      <a16:colId xmlns:a16="http://schemas.microsoft.com/office/drawing/2014/main" val="3644404282"/>
                    </a:ext>
                  </a:extLst>
                </a:gridCol>
                <a:gridCol w="1339494">
                  <a:extLst>
                    <a:ext uri="{9D8B030D-6E8A-4147-A177-3AD203B41FA5}">
                      <a16:colId xmlns:a16="http://schemas.microsoft.com/office/drawing/2014/main" val="4097377380"/>
                    </a:ext>
                  </a:extLst>
                </a:gridCol>
                <a:gridCol w="817385">
                  <a:extLst>
                    <a:ext uri="{9D8B030D-6E8A-4147-A177-3AD203B41FA5}">
                      <a16:colId xmlns:a16="http://schemas.microsoft.com/office/drawing/2014/main" val="541380587"/>
                    </a:ext>
                  </a:extLst>
                </a:gridCol>
                <a:gridCol w="698633">
                  <a:extLst>
                    <a:ext uri="{9D8B030D-6E8A-4147-A177-3AD203B41FA5}">
                      <a16:colId xmlns:a16="http://schemas.microsoft.com/office/drawing/2014/main" val="770208747"/>
                    </a:ext>
                  </a:extLst>
                </a:gridCol>
                <a:gridCol w="851462">
                  <a:extLst>
                    <a:ext uri="{9D8B030D-6E8A-4147-A177-3AD203B41FA5}">
                      <a16:colId xmlns:a16="http://schemas.microsoft.com/office/drawing/2014/main" val="1074676793"/>
                    </a:ext>
                  </a:extLst>
                </a:gridCol>
                <a:gridCol w="664556">
                  <a:extLst>
                    <a:ext uri="{9D8B030D-6E8A-4147-A177-3AD203B41FA5}">
                      <a16:colId xmlns:a16="http://schemas.microsoft.com/office/drawing/2014/main" val="3549272391"/>
                    </a:ext>
                  </a:extLst>
                </a:gridCol>
                <a:gridCol w="664556">
                  <a:extLst>
                    <a:ext uri="{9D8B030D-6E8A-4147-A177-3AD203B41FA5}">
                      <a16:colId xmlns:a16="http://schemas.microsoft.com/office/drawing/2014/main" val="2989194830"/>
                    </a:ext>
                  </a:extLst>
                </a:gridCol>
                <a:gridCol w="664556">
                  <a:extLst>
                    <a:ext uri="{9D8B030D-6E8A-4147-A177-3AD203B41FA5}">
                      <a16:colId xmlns:a16="http://schemas.microsoft.com/office/drawing/2014/main" val="2765324386"/>
                    </a:ext>
                  </a:extLst>
                </a:gridCol>
                <a:gridCol w="664556">
                  <a:extLst>
                    <a:ext uri="{9D8B030D-6E8A-4147-A177-3AD203B41FA5}">
                      <a16:colId xmlns:a16="http://schemas.microsoft.com/office/drawing/2014/main" val="3081200387"/>
                    </a:ext>
                  </a:extLst>
                </a:gridCol>
              </a:tblGrid>
              <a:tr h="336948">
                <a:tc gridSpan="9">
                  <a:txBody>
                    <a:bodyPr/>
                    <a:lstStyle/>
                    <a:p>
                      <a:pPr algn="l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Kształtowanie się relacji z art. 243 </a:t>
                      </a:r>
                      <a:r>
                        <a:rPr lang="pl-PL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u.f.p</a:t>
                      </a:r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.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67123"/>
                  </a:ext>
                </a:extLst>
              </a:tr>
              <a:tr h="231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Opis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Rok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19778"/>
                  </a:ext>
                </a:extLst>
              </a:tr>
              <a:tr h="2739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effectLst/>
                        </a:rPr>
                        <a:t>2027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4150235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Wskaźnik planowanej kwoty spłaty zobowiązań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8,40%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9,18%</a:t>
                      </a:r>
                      <a:endParaRPr lang="pl-PL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8,79%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5,93%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8,24%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8,26%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7,86%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>
                          <a:solidFill>
                            <a:srgbClr val="0070C0"/>
                          </a:solidFill>
                          <a:effectLst/>
                        </a:rPr>
                        <a:t>6,41%</a:t>
                      </a:r>
                      <a:endParaRPr lang="pl-PL" sz="1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4605826"/>
                  </a:ext>
                </a:extLst>
              </a:tr>
              <a:tr h="3562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Dopuszczalny wskaźnik spłaty zobowiązań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17,33%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14,24%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11,12%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9,11%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10,12%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9,77%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8,87%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4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8,38%</a:t>
                      </a:r>
                      <a:endParaRPr lang="pl-PL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4644214"/>
                  </a:ext>
                </a:extLst>
              </a:tr>
            </a:tbl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ACBD6E4B-C279-40DA-8A30-DA9B72274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97693"/>
              </p:ext>
            </p:extLst>
          </p:nvPr>
        </p:nvGraphicFramePr>
        <p:xfrm>
          <a:off x="1496289" y="3557376"/>
          <a:ext cx="9947566" cy="293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52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7C0A405-DDCB-4A0E-A62B-64A3A8D337E8}"/>
              </a:ext>
            </a:extLst>
          </p:cNvPr>
          <p:cNvSpPr txBox="1"/>
          <p:nvPr/>
        </p:nvSpPr>
        <p:spPr>
          <a:xfrm>
            <a:off x="1205647" y="410939"/>
            <a:ext cx="10151617" cy="129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spcAft>
                <a:spcPts val="1000"/>
              </a:spcAft>
              <a:tabLst>
                <a:tab pos="571500" algn="l"/>
              </a:tabLst>
            </a:pPr>
            <a:r>
              <a:rPr lang="pl-PL" sz="1800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Budżet Gminy Mosina na 2020 rok  uchwalony został w dniu 31 grudnia 2019 r.  przez Radę Miejską w Mosinie uchwałą Nr XXI/152/19 w wysokości 190.757.404,41 zł po stronie dochodów i 201.504.135,11 zł po stronie wydatków</a:t>
            </a:r>
            <a:endParaRPr lang="pl-PL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92F2FF0-99CB-4D6F-A718-E89437E314B0}"/>
              </a:ext>
            </a:extLst>
          </p:cNvPr>
          <p:cNvSpPr txBox="1"/>
          <p:nvPr/>
        </p:nvSpPr>
        <p:spPr>
          <a:xfrm>
            <a:off x="488460" y="1705139"/>
            <a:ext cx="11215080" cy="416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71500" algn="l"/>
              </a:tabLst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zmianach wprowadzonych uchwałami Rady Miejskiej w Mosinie i zarządzeniami Burmistrza Gminy Mosina: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E547DE-40A6-4203-9125-AC197A3D3F75}"/>
              </a:ext>
            </a:extLst>
          </p:cNvPr>
          <p:cNvSpPr txBox="1"/>
          <p:nvPr/>
        </p:nvSpPr>
        <p:spPr>
          <a:xfrm>
            <a:off x="162964" y="2078554"/>
            <a:ext cx="112982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po stronie dochodów wynosi </a:t>
            </a:r>
            <a:r>
              <a:rPr lang="pl-PL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191.318.975,64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zł, a po stronie wydatków </a:t>
            </a:r>
            <a:r>
              <a:rPr lang="pl-PL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212.170.934,24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ykonanie dochodów za rok 2020 r. stanowi kwotę </a:t>
            </a:r>
            <a:r>
              <a:rPr lang="pl-PL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185.647.260,84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zł, a wydatków </a:t>
            </a:r>
            <a:r>
              <a:rPr lang="pl-PL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201.075.601,94</a:t>
            </a:r>
            <a:r>
              <a:rPr lang="pl-PL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zł.</a:t>
            </a:r>
          </a:p>
          <a:p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3CC1867C-913A-4928-99C7-611D617F2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31162"/>
              </p:ext>
            </p:extLst>
          </p:nvPr>
        </p:nvGraphicFramePr>
        <p:xfrm>
          <a:off x="488460" y="2765327"/>
          <a:ext cx="9781482" cy="1971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4557">
                  <a:extLst>
                    <a:ext uri="{9D8B030D-6E8A-4147-A177-3AD203B41FA5}">
                      <a16:colId xmlns:a16="http://schemas.microsoft.com/office/drawing/2014/main" val="2421841120"/>
                    </a:ext>
                  </a:extLst>
                </a:gridCol>
                <a:gridCol w="2063036">
                  <a:extLst>
                    <a:ext uri="{9D8B030D-6E8A-4147-A177-3AD203B41FA5}">
                      <a16:colId xmlns:a16="http://schemas.microsoft.com/office/drawing/2014/main" val="3456358049"/>
                    </a:ext>
                  </a:extLst>
                </a:gridCol>
                <a:gridCol w="2861340">
                  <a:extLst>
                    <a:ext uri="{9D8B030D-6E8A-4147-A177-3AD203B41FA5}">
                      <a16:colId xmlns:a16="http://schemas.microsoft.com/office/drawing/2014/main" val="3360207600"/>
                    </a:ext>
                  </a:extLst>
                </a:gridCol>
                <a:gridCol w="1022549">
                  <a:extLst>
                    <a:ext uri="{9D8B030D-6E8A-4147-A177-3AD203B41FA5}">
                      <a16:colId xmlns:a16="http://schemas.microsoft.com/office/drawing/2014/main" val="3689520799"/>
                    </a:ext>
                  </a:extLst>
                </a:gridCol>
              </a:tblGrid>
              <a:tr h="686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Treść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Plan po zmianach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Wykonanie 31.12.2020 r.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%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32921849"/>
                  </a:ext>
                </a:extLst>
              </a:tr>
              <a:tr h="404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Dochody 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191 318 975,64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185 647 260,84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97,04%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68418815"/>
                  </a:ext>
                </a:extLst>
              </a:tr>
              <a:tr h="384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>
                          <a:effectLst/>
                        </a:rPr>
                        <a:t>Wydatki</a:t>
                      </a:r>
                      <a:endParaRPr lang="pl-PL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>
                          <a:effectLst/>
                        </a:rPr>
                        <a:t>212.170.934,24</a:t>
                      </a:r>
                      <a:endParaRPr lang="pl-PL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201.075.601,94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94,77%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4048880"/>
                  </a:ext>
                </a:extLst>
              </a:tr>
              <a:tr h="495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Wynik budżetu (Nadwyżka/Deficyt)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>
                          <a:effectLst/>
                        </a:rPr>
                        <a:t>-20.851.958,60</a:t>
                      </a:r>
                      <a:endParaRPr lang="pl-PL" sz="16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-15.428.341,10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7703758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E6FA1CAA-3BC3-4A06-BCAA-A56F0A4D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136669B-B84C-46EB-AAEA-7F74893A0201}"/>
              </a:ext>
            </a:extLst>
          </p:cNvPr>
          <p:cNvSpPr txBox="1"/>
          <p:nvPr/>
        </p:nvSpPr>
        <p:spPr>
          <a:xfrm>
            <a:off x="384552" y="4735371"/>
            <a:ext cx="10972712" cy="115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71500" algn="l"/>
              </a:tabLst>
            </a:pPr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Planowany deficyt budżetu stanowił kwotę 20.851.958,60 zł. Na dzień 31.12.2020 roku deficyt budżetu wyniósł 15.428.341,10 zł i został pokryty przychodami z tytułu emisji obligacji komunalnych w kwocie 10.746.730,70 zł oraz wolnymi środkami, o których mowa w art. 217 ust 2, pkt. 8 ustawy w wysokości 4.681.610,40 zł. </a:t>
            </a:r>
          </a:p>
        </p:txBody>
      </p:sp>
    </p:spTree>
    <p:extLst>
      <p:ext uri="{BB962C8B-B14F-4D97-AF65-F5344CB8AC3E}">
        <p14:creationId xmlns:p14="http://schemas.microsoft.com/office/powerpoint/2010/main" val="410414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7F298C8F-26BC-4861-8252-9C9DCD592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195528"/>
              </p:ext>
            </p:extLst>
          </p:nvPr>
        </p:nvGraphicFramePr>
        <p:xfrm>
          <a:off x="7865918" y="2514600"/>
          <a:ext cx="3771899" cy="383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B76B6F5-7111-485A-B4C7-6528F52BAF2C}"/>
              </a:ext>
            </a:extLst>
          </p:cNvPr>
          <p:cNvSpPr txBox="1"/>
          <p:nvPr/>
        </p:nvSpPr>
        <p:spPr>
          <a:xfrm>
            <a:off x="1392382" y="526472"/>
            <a:ext cx="10004934" cy="1901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Największą grupę zaplanowanych dochodów stanowią działy:</a:t>
            </a:r>
            <a:endParaRPr lang="pl-PL" sz="16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b="1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od osób prawnych, osób fizycznych i od innych jednostek nie posiadających osobowości prawnej oraz wydatki związane z ich poborem  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39,81%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Rodzina  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28,50%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 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Różne rozliczenia (w tym: część oświatowa subwencji)  </a:t>
            </a: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17,75%</a:t>
            </a: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budżetu ogółem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DB9DCE-4111-42D5-B9AC-99E45C5D9C43}"/>
              </a:ext>
            </a:extLst>
          </p:cNvPr>
          <p:cNvSpPr txBox="1"/>
          <p:nvPr/>
        </p:nvSpPr>
        <p:spPr>
          <a:xfrm>
            <a:off x="786144" y="2774373"/>
            <a:ext cx="682000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dochodów budżetowych 2020 r.:</a:t>
            </a:r>
          </a:p>
          <a:p>
            <a:pPr algn="just"/>
            <a:r>
              <a:rPr lang="pl-PL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191.318.975,64 zł, wykonanie  185.647.260,84 zł, tj.97,04%</a:t>
            </a:r>
          </a:p>
          <a:p>
            <a:pPr algn="just"/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bieżące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175.105.464,00 zł</a:t>
            </a:r>
            <a:endParaRPr lang="pl-PL" sz="1600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 171.350.429,31 zł, tj.97,86%</a:t>
            </a:r>
          </a:p>
          <a:p>
            <a:pPr marL="228600"/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28600"/>
            <a:endParaRPr lang="pl-PL" sz="1600" dirty="0"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dochody majątkowe</a:t>
            </a:r>
            <a:r>
              <a:rPr lang="pl-PL" u="sng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u="sng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16.213.511,64 zł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wykonanie 14.296.831,53 zł, tj.88,18%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BEC762-E7FB-40EF-AD39-F234A70293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2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AE3BBFC-06C3-4DB5-88AE-8C3538AF8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426902"/>
              </p:ext>
            </p:extLst>
          </p:nvPr>
        </p:nvGraphicFramePr>
        <p:xfrm>
          <a:off x="1383723" y="471487"/>
          <a:ext cx="9424554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6C05C18-983A-4318-A280-5C25508AF2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3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E0C3BAA-A00B-41FE-8135-5CDCC34CF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02893"/>
              </p:ext>
            </p:extLst>
          </p:nvPr>
        </p:nvGraphicFramePr>
        <p:xfrm>
          <a:off x="1756064" y="1589810"/>
          <a:ext cx="8946571" cy="366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8572">
                  <a:extLst>
                    <a:ext uri="{9D8B030D-6E8A-4147-A177-3AD203B41FA5}">
                      <a16:colId xmlns:a16="http://schemas.microsoft.com/office/drawing/2014/main" val="4179103531"/>
                    </a:ext>
                  </a:extLst>
                </a:gridCol>
                <a:gridCol w="2158691">
                  <a:extLst>
                    <a:ext uri="{9D8B030D-6E8A-4147-A177-3AD203B41FA5}">
                      <a16:colId xmlns:a16="http://schemas.microsoft.com/office/drawing/2014/main" val="3713464501"/>
                    </a:ext>
                  </a:extLst>
                </a:gridCol>
                <a:gridCol w="2109308">
                  <a:extLst>
                    <a:ext uri="{9D8B030D-6E8A-4147-A177-3AD203B41FA5}">
                      <a16:colId xmlns:a16="http://schemas.microsoft.com/office/drawing/2014/main" val="1238202613"/>
                    </a:ext>
                  </a:extLst>
                </a:gridCol>
              </a:tblGrid>
              <a:tr h="5239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Wykonanie na dzień 31.12.2020 r.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46615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Podatek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osoby fizyczne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osoby prawne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841479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Podatek od nieruchomości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6 019 294,11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16 250 715,96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80038149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Podatek rolny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243 305,59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37 048,00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8315094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Podatek leśny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29 163,47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179  704,00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045069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Podatek od środków transportu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>
                          <a:effectLst/>
                        </a:rPr>
                        <a:t>544 874,79</a:t>
                      </a:r>
                      <a:endParaRPr lang="pl-PL" sz="18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dirty="0">
                          <a:effectLst/>
                        </a:rPr>
                        <a:t>260 671,40</a:t>
                      </a:r>
                      <a:endParaRPr lang="pl-PL" sz="18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1431832"/>
                  </a:ext>
                </a:extLst>
              </a:tr>
              <a:tr h="52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Razem: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6 836 637,96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pl-PL" sz="1800" b="1" dirty="0">
                          <a:solidFill>
                            <a:schemeClr val="tx1"/>
                          </a:solidFill>
                          <a:effectLst/>
                        </a:rPr>
                        <a:t>16 728 139,36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015270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9908C70-82F9-4226-8E2A-1DA043D75992}"/>
              </a:ext>
            </a:extLst>
          </p:cNvPr>
          <p:cNvSpPr txBox="1"/>
          <p:nvPr/>
        </p:nvSpPr>
        <p:spPr>
          <a:xfrm>
            <a:off x="3047260" y="745724"/>
            <a:ext cx="5945820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Wpływy z podatków w 2020 roku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8E2F21-DA32-4025-B702-725D3DB641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7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BC7221FD-4D8F-46EF-BEC0-0E722DC48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567069"/>
              </p:ext>
            </p:extLst>
          </p:nvPr>
        </p:nvGraphicFramePr>
        <p:xfrm>
          <a:off x="1145219" y="1855469"/>
          <a:ext cx="4839945" cy="396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D840124-1B66-493E-AF47-1ABB52F25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472742"/>
              </p:ext>
            </p:extLst>
          </p:nvPr>
        </p:nvGraphicFramePr>
        <p:xfrm>
          <a:off x="6096000" y="1855470"/>
          <a:ext cx="4761390" cy="39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43E937E4-D8BB-4C76-8D8B-E702804FEFD5}"/>
              </a:ext>
            </a:extLst>
          </p:cNvPr>
          <p:cNvSpPr txBox="1"/>
          <p:nvPr/>
        </p:nvSpPr>
        <p:spPr>
          <a:xfrm>
            <a:off x="862445" y="622307"/>
            <a:ext cx="10536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Udział gminy w podatkach stanowiących dochód budżetu państwa 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A8DA2F3-5BC3-49A1-A858-DFB93469A7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70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009" y="365125"/>
            <a:ext cx="8707582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</a:rPr>
              <a:t>Wpływy z podatku dochodowego od osób fizycznych (PIT)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09133E2-278D-469B-83EB-6E318A0D5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684816"/>
              </p:ext>
            </p:extLst>
          </p:nvPr>
        </p:nvGraphicFramePr>
        <p:xfrm>
          <a:off x="2223654" y="1215241"/>
          <a:ext cx="7678881" cy="286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B0933F7-0E6C-404B-B1E2-3A17777AC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75795"/>
              </p:ext>
            </p:extLst>
          </p:nvPr>
        </p:nvGraphicFramePr>
        <p:xfrm>
          <a:off x="3803650" y="4405745"/>
          <a:ext cx="4584700" cy="2124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102475977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1277224453"/>
                    </a:ext>
                  </a:extLst>
                </a:gridCol>
              </a:tblGrid>
              <a:tr h="578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effectLst/>
                        </a:rPr>
                        <a:t>rok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u="none" strike="noStrike" dirty="0">
                          <a:effectLst/>
                        </a:rPr>
                        <a:t>wykonanie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7378611"/>
                  </a:ext>
                </a:extLst>
              </a:tr>
              <a:tr h="25273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26 984 526,00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4882331"/>
                  </a:ext>
                </a:extLst>
              </a:tr>
              <a:tr h="25273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30 482 443,00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6081869"/>
                  </a:ext>
                </a:extLst>
              </a:tr>
              <a:tr h="25273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32 455 861,00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6757547"/>
                  </a:ext>
                </a:extLst>
              </a:tr>
              <a:tr h="25273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39 140 042,00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0146533"/>
                  </a:ext>
                </a:extLst>
              </a:tr>
              <a:tr h="252739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44 359 948,00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3543736"/>
                  </a:ext>
                </a:extLst>
              </a:tr>
              <a:tr h="244586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44 724 973,00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8686014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2E0DFD2A-84CB-46D2-A557-279B70D9FA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77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1325563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           Wpływy z podatku dochodowego od osób prawnych (CIT)</a:t>
            </a:r>
            <a:br>
              <a:rPr lang="pl-PL" sz="2800" b="1" dirty="0">
                <a:solidFill>
                  <a:srgbClr val="0070C0"/>
                </a:solidFill>
              </a:rPr>
            </a:b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B3C4F6-6ABF-40EB-8306-F4EBB94549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6483B0E-C7BD-4AFA-853C-50DCC37C8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278815"/>
              </p:ext>
            </p:extLst>
          </p:nvPr>
        </p:nvGraphicFramePr>
        <p:xfrm>
          <a:off x="2254826" y="1215242"/>
          <a:ext cx="7917873" cy="266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16F461E-16ED-426B-BB75-933334978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57745"/>
              </p:ext>
            </p:extLst>
          </p:nvPr>
        </p:nvGraphicFramePr>
        <p:xfrm>
          <a:off x="4197927" y="4125191"/>
          <a:ext cx="4301838" cy="2192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646">
                  <a:extLst>
                    <a:ext uri="{9D8B030D-6E8A-4147-A177-3AD203B41FA5}">
                      <a16:colId xmlns:a16="http://schemas.microsoft.com/office/drawing/2014/main" val="93654713"/>
                    </a:ext>
                  </a:extLst>
                </a:gridCol>
                <a:gridCol w="2982192">
                  <a:extLst>
                    <a:ext uri="{9D8B030D-6E8A-4147-A177-3AD203B41FA5}">
                      <a16:colId xmlns:a16="http://schemas.microsoft.com/office/drawing/2014/main" val="1653245705"/>
                    </a:ext>
                  </a:extLst>
                </a:gridCol>
              </a:tblGrid>
              <a:tr h="267587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1" u="none" strike="noStrike" dirty="0">
                          <a:effectLst/>
                        </a:rPr>
                        <a:t>rok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600" b="1" u="none" strike="noStrike" dirty="0">
                          <a:effectLst/>
                        </a:rPr>
                        <a:t>wykonanie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5705293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329 500,26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9573724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717 253,93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7117202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696 806,79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7307230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649 639,99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1057090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2018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816 117,63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8083807"/>
                  </a:ext>
                </a:extLst>
              </a:tr>
              <a:tr h="267587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2019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902 715,55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108948"/>
                  </a:ext>
                </a:extLst>
              </a:tr>
              <a:tr h="319377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1 046 514,37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51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30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A27AB8-941B-49AD-81AC-C12FE3EB26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7" y="240696"/>
            <a:ext cx="747799" cy="974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6B1A6A8-89CD-42F9-9703-6D1F7EB7721A}"/>
              </a:ext>
            </a:extLst>
          </p:cNvPr>
          <p:cNvSpPr txBox="1"/>
          <p:nvPr/>
        </p:nvSpPr>
        <p:spPr>
          <a:xfrm>
            <a:off x="1400608" y="436418"/>
            <a:ext cx="9385156" cy="459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Wpływy z opłat w 2020 roku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2B0BA4A-E17F-4A04-89DA-149C6AEFD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87843"/>
              </p:ext>
            </p:extLst>
          </p:nvPr>
        </p:nvGraphicFramePr>
        <p:xfrm>
          <a:off x="2036619" y="1043151"/>
          <a:ext cx="8281554" cy="5110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8140">
                  <a:extLst>
                    <a:ext uri="{9D8B030D-6E8A-4147-A177-3AD203B41FA5}">
                      <a16:colId xmlns:a16="http://schemas.microsoft.com/office/drawing/2014/main" val="3130786355"/>
                    </a:ext>
                  </a:extLst>
                </a:gridCol>
                <a:gridCol w="1771604">
                  <a:extLst>
                    <a:ext uri="{9D8B030D-6E8A-4147-A177-3AD203B41FA5}">
                      <a16:colId xmlns:a16="http://schemas.microsoft.com/office/drawing/2014/main" val="680990316"/>
                    </a:ext>
                  </a:extLst>
                </a:gridCol>
                <a:gridCol w="2254036">
                  <a:extLst>
                    <a:ext uri="{9D8B030D-6E8A-4147-A177-3AD203B41FA5}">
                      <a16:colId xmlns:a16="http://schemas.microsoft.com/office/drawing/2014/main" val="3415671944"/>
                    </a:ext>
                  </a:extLst>
                </a:gridCol>
                <a:gridCol w="1777774">
                  <a:extLst>
                    <a:ext uri="{9D8B030D-6E8A-4147-A177-3AD203B41FA5}">
                      <a16:colId xmlns:a16="http://schemas.microsoft.com/office/drawing/2014/main" val="815672693"/>
                    </a:ext>
                  </a:extLst>
                </a:gridCol>
              </a:tblGrid>
              <a:tr h="638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Nazwa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Plan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Wykonanie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%</a:t>
                      </a:r>
                      <a:endParaRPr lang="pl-PL" sz="20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234527"/>
                  </a:ext>
                </a:extLst>
              </a:tr>
              <a:tr h="27864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targowa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110 000,00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116 189,50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105,63%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4869840"/>
                  </a:ext>
                </a:extLst>
              </a:tr>
              <a:tr h="81795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zezwolenia na sprzedaż napojów alkoholowych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550 000,00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534 159,80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97,12%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82865"/>
                  </a:ext>
                </a:extLst>
              </a:tr>
              <a:tr h="27864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skarbowa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110 000,00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117 628,80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106,94%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9274103"/>
                  </a:ext>
                </a:extLst>
              </a:tr>
              <a:tr h="27864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eksploatacyjna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141 000,00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113 500,07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80,50%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2627009"/>
                  </a:ext>
                </a:extLst>
              </a:tr>
              <a:tr h="301602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</a:t>
                      </a:r>
                      <a:r>
                        <a:rPr lang="pl-PL" sz="1600" u="none" strike="noStrike" dirty="0" err="1">
                          <a:effectLst/>
                        </a:rPr>
                        <a:t>adiacencka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160 000,00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165 437,72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103,40%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0049967"/>
                  </a:ext>
                </a:extLst>
              </a:tr>
              <a:tr h="27864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parkingowa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370 000,00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338 579,02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91,51%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9509274"/>
                  </a:ext>
                </a:extLst>
              </a:tr>
              <a:tr h="54829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zajęcie pasa drogowego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360 000,00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414 901,42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115,25%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1154840"/>
                  </a:ext>
                </a:extLst>
              </a:tr>
              <a:tr h="817953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korzystanie z wychowania przedszkolnego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204 000,00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>
                          <a:effectLst/>
                        </a:rPr>
                        <a:t>85 651,91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41,99%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5521069"/>
                  </a:ext>
                </a:extLst>
              </a:tr>
              <a:tr h="54829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600" u="none" strike="noStrike" dirty="0">
                          <a:effectLst/>
                        </a:rPr>
                        <a:t>Opłata za odbiór odpadów komunalnych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9 301 082,00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8 285 248,98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u="none" strike="noStrike" dirty="0">
                          <a:effectLst/>
                        </a:rPr>
                        <a:t>89,08%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6775358"/>
                  </a:ext>
                </a:extLst>
              </a:tr>
              <a:tr h="323586"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RAZEM: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11 306 082,00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10 171 297,22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89,96%</a:t>
                      </a:r>
                      <a:endParaRPr lang="pl-PL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924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181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1539</Words>
  <Application>Microsoft Office PowerPoint</Application>
  <PresentationFormat>Panoramiczny</PresentationFormat>
  <Paragraphs>349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Trebuchet MS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Wpływy z podatku dochodowego od osób fizycznych (PIT)</vt:lpstr>
      <vt:lpstr>           Wpływy z podatku dochodowego od osób prawnych (CIT) </vt:lpstr>
      <vt:lpstr>Prezentacja programu PowerPoint</vt:lpstr>
      <vt:lpstr>Prezentacja programu PowerPoint</vt:lpstr>
      <vt:lpstr>Prezentacja programu PowerPoint</vt:lpstr>
      <vt:lpstr>Prezentacja programu PowerPoint</vt:lpstr>
      <vt:lpstr>Dotacje i wpłaty na rzecz innych jednostek udzielone z budżetu Gminy Mosina w 2020 roku  wyniosły 20.836.583,45</vt:lpstr>
      <vt:lpstr>Prezentacja programu PowerPoint</vt:lpstr>
      <vt:lpstr>Prezentacja programu PowerPoint</vt:lpstr>
      <vt:lpstr>Prezentacja programu PowerPoint</vt:lpstr>
      <vt:lpstr>Prezentacja programu PowerPoint</vt:lpstr>
      <vt:lpstr>Obsługa zadłużenia – wskaźniki procentowe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Tatiana Cynka</cp:lastModifiedBy>
  <cp:revision>121</cp:revision>
  <dcterms:created xsi:type="dcterms:W3CDTF">2021-04-01T18:25:36Z</dcterms:created>
  <dcterms:modified xsi:type="dcterms:W3CDTF">2021-06-17T12:57:27Z</dcterms:modified>
</cp:coreProperties>
</file>