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102" y="27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cin\Documents\Rada\Bud&#380;ety%20-%20analiza%20wykonania%202013-2019\Wynik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cin\Documents\Rada\Bud&#380;ety%20-%20analiza%20wykonania%202013-2019\Wynik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cin\Documents\Rada\Bud&#380;ety%20-%20analiza%20wykonania%202013-2019\Wynik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cin\Documents\Rada\Bud&#380;ety%20-%20analiza%20wykonania%202013-2019\Wynik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cin\Documents\Rada\Bud&#380;ety%20-%20analiza%20wykonania%202013-2019\Wynik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Arkusz1!$A$4</c:f>
              <c:strCache>
                <c:ptCount val="1"/>
                <c:pt idx="0">
                  <c:v>Wydatki inwestycyjne w planie budżetu na początku roku (paragrafy 6---)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Pt>
            <c:idx val="7"/>
            <c:invertIfNegative val="0"/>
            <c:bubble3D val="0"/>
            <c:spPr>
              <a:solidFill>
                <a:srgbClr val="FF0000"/>
              </a:solidFill>
            </c:spPr>
          </c:dPt>
          <c:dLbls>
            <c:numFmt formatCode="_(&quot;zł&quot;* #,##0_);_(&quot;zł&quot;* \(#,##0\);_(&quot;zł&quot;* &quot;-&quot;_);_(@_)" sourceLinked="0"/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1400" b="1"/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Arkusz1!$B$3:$I$3</c:f>
              <c:numCache>
                <c:formatCode>General</c:formatCode>
                <c:ptCount val="8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</c:numCache>
            </c:numRef>
          </c:cat>
          <c:val>
            <c:numRef>
              <c:f>Arkusz1!$B$4:$I$4</c:f>
              <c:numCache>
                <c:formatCode>_("zł"* #,##0.00_);_("zł"* \(#,##0.00\);_("zł"* "-"??_);_(@_)</c:formatCode>
                <c:ptCount val="8"/>
                <c:pt idx="0">
                  <c:v>17472385.170000002</c:v>
                </c:pt>
                <c:pt idx="1">
                  <c:v>11759092</c:v>
                </c:pt>
                <c:pt idx="2">
                  <c:v>14605726.389999999</c:v>
                </c:pt>
                <c:pt idx="3">
                  <c:v>15423032.119999999</c:v>
                </c:pt>
                <c:pt idx="4">
                  <c:v>17342022.800000001</c:v>
                </c:pt>
                <c:pt idx="5">
                  <c:v>24765167.109999999</c:v>
                </c:pt>
                <c:pt idx="6">
                  <c:v>37407053.690000005</c:v>
                </c:pt>
                <c:pt idx="7">
                  <c:v>38358023.490000002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2484232"/>
        <c:axId val="143513512"/>
      </c:barChart>
      <c:catAx>
        <c:axId val="142484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pl-PL"/>
          </a:p>
        </c:txPr>
        <c:crossAx val="143513512"/>
        <c:crosses val="autoZero"/>
        <c:auto val="1"/>
        <c:lblAlgn val="ctr"/>
        <c:lblOffset val="100"/>
        <c:noMultiLvlLbl val="0"/>
      </c:catAx>
      <c:valAx>
        <c:axId val="143513512"/>
        <c:scaling>
          <c:orientation val="minMax"/>
        </c:scaling>
        <c:delete val="1"/>
        <c:axPos val="l"/>
        <c:numFmt formatCode="_(&quot;zł&quot;* #,##0.00_);_(&quot;zł&quot;* \(#,##0.00\);_(&quot;zł&quot;* &quot;-&quot;??_);_(@_)" sourceLinked="1"/>
        <c:majorTickMark val="out"/>
        <c:minorTickMark val="none"/>
        <c:tickLblPos val="nextTo"/>
        <c:crossAx val="14248423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Arkusz1!$A$4</c:f>
              <c:strCache>
                <c:ptCount val="1"/>
                <c:pt idx="0">
                  <c:v>Wydatki inwestycyjne w planie budżetu na początku roku (paragrafy 6---)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numFmt formatCode="_(&quot;zł&quot;* #,##0_);_(&quot;zł&quot;* \(#,##0\);_(&quot;zł&quot;* &quot;-&quot;_);_(@_)" sourceLinked="0"/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1400" b="1"/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Arkusz1!$B$3:$I$3</c:f>
              <c:numCache>
                <c:formatCode>General</c:formatCode>
                <c:ptCount val="8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</c:numCache>
            </c:numRef>
          </c:cat>
          <c:val>
            <c:numRef>
              <c:f>Arkusz1!$B$4:$I$4</c:f>
              <c:numCache>
                <c:formatCode>_("zł"* #,##0.00_);_("zł"* \(#,##0.00\);_("zł"* "-"??_);_(@_)</c:formatCode>
                <c:ptCount val="8"/>
                <c:pt idx="0">
                  <c:v>17472385.170000002</c:v>
                </c:pt>
                <c:pt idx="1">
                  <c:v>11759092</c:v>
                </c:pt>
                <c:pt idx="2">
                  <c:v>14605726.389999999</c:v>
                </c:pt>
                <c:pt idx="3">
                  <c:v>15423032.119999999</c:v>
                </c:pt>
                <c:pt idx="4">
                  <c:v>17342022.800000001</c:v>
                </c:pt>
                <c:pt idx="5">
                  <c:v>24765167.109999999</c:v>
                </c:pt>
                <c:pt idx="6">
                  <c:v>37407053.690000005</c:v>
                </c:pt>
                <c:pt idx="7">
                  <c:v>38358023.490000002</c:v>
                </c:pt>
              </c:numCache>
            </c:numRef>
          </c:val>
        </c:ser>
        <c:ser>
          <c:idx val="2"/>
          <c:order val="1"/>
          <c:tx>
            <c:strRef>
              <c:f>Arkusz1!$A$6</c:f>
              <c:strCache>
                <c:ptCount val="1"/>
                <c:pt idx="0">
                  <c:v>Budżet wykonany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dLbls>
            <c:numFmt formatCode="_(&quot;zł&quot;* #,##0_);_(&quot;zł&quot;* \(#,##0\);_(&quot;zł&quot;* &quot;-&quot;_);_(@_)" sourceLinked="0"/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Arkusz1!$B$3:$I$3</c:f>
              <c:numCache>
                <c:formatCode>General</c:formatCode>
                <c:ptCount val="8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</c:numCache>
            </c:numRef>
          </c:cat>
          <c:val>
            <c:numRef>
              <c:f>Arkusz1!$B$6:$I$6</c:f>
              <c:numCache>
                <c:formatCode>_("zł"* #,##0.00_);_("zł"* \(#,##0.00\);_("zł"* "-"??_);_(@_)</c:formatCode>
                <c:ptCount val="8"/>
                <c:pt idx="0">
                  <c:v>13330639.82</c:v>
                </c:pt>
                <c:pt idx="1">
                  <c:v>13398462.5</c:v>
                </c:pt>
                <c:pt idx="2">
                  <c:v>17740438.169999994</c:v>
                </c:pt>
                <c:pt idx="3">
                  <c:v>15391742.75</c:v>
                </c:pt>
                <c:pt idx="4">
                  <c:v>19484264.800000001</c:v>
                </c:pt>
                <c:pt idx="5">
                  <c:v>28970996.27</c:v>
                </c:pt>
                <c:pt idx="6">
                  <c:v>30560669.579999998</c:v>
                </c:pt>
                <c:pt idx="7">
                  <c:v>24461893.140000001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43301624"/>
        <c:axId val="222488592"/>
      </c:barChart>
      <c:catAx>
        <c:axId val="143301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pl-PL"/>
          </a:p>
        </c:txPr>
        <c:crossAx val="222488592"/>
        <c:crosses val="autoZero"/>
        <c:auto val="1"/>
        <c:lblAlgn val="ctr"/>
        <c:lblOffset val="100"/>
        <c:noMultiLvlLbl val="0"/>
      </c:catAx>
      <c:valAx>
        <c:axId val="222488592"/>
        <c:scaling>
          <c:orientation val="minMax"/>
        </c:scaling>
        <c:delete val="1"/>
        <c:axPos val="l"/>
        <c:numFmt formatCode="_(&quot;zł&quot;* #,##0.00_);_(&quot;zł&quot;* \(#,##0.00\);_(&quot;zł&quot;* &quot;-&quot;??_);_(@_)" sourceLinked="1"/>
        <c:majorTickMark val="out"/>
        <c:minorTickMark val="none"/>
        <c:tickLblPos val="nextTo"/>
        <c:crossAx val="143301624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 sz="1400"/>
          </a:pPr>
          <a:endParaRPr lang="pl-PL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Arkusz1!$A$8</c:f>
              <c:strCache>
                <c:ptCount val="1"/>
                <c:pt idx="0">
                  <c:v>Procent wykonania budżetu</c:v>
                </c:pt>
              </c:strCache>
            </c:strRef>
          </c:tx>
          <c:marker>
            <c:spPr>
              <a:solidFill>
                <a:schemeClr val="tx2"/>
              </a:solidFill>
            </c:spPr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Arkusz1!$B$3:$I$3</c:f>
              <c:numCache>
                <c:formatCode>General</c:formatCode>
                <c:ptCount val="8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</c:numCache>
            </c:numRef>
          </c:cat>
          <c:val>
            <c:numRef>
              <c:f>Arkusz1!$B$8:$I$8</c:f>
              <c:numCache>
                <c:formatCode>0%</c:formatCode>
                <c:ptCount val="8"/>
                <c:pt idx="0">
                  <c:v>0.76295478209172285</c:v>
                </c:pt>
                <c:pt idx="1">
                  <c:v>1.1394130176037403</c:v>
                </c:pt>
                <c:pt idx="2">
                  <c:v>1.2146221075417527</c:v>
                </c:pt>
                <c:pt idx="3">
                  <c:v>0.99797125689964528</c:v>
                </c:pt>
                <c:pt idx="4">
                  <c:v>1.1235289576484699</c:v>
                </c:pt>
                <c:pt idx="5">
                  <c:v>1.1698284183312342</c:v>
                </c:pt>
                <c:pt idx="6">
                  <c:v>0.81697611988537222</c:v>
                </c:pt>
                <c:pt idx="7">
                  <c:v>0.63772558944225199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2489376"/>
        <c:axId val="222489768"/>
      </c:lineChart>
      <c:catAx>
        <c:axId val="222489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pl-PL"/>
          </a:p>
        </c:txPr>
        <c:crossAx val="222489768"/>
        <c:crosses val="autoZero"/>
        <c:auto val="1"/>
        <c:lblAlgn val="ctr"/>
        <c:lblOffset val="100"/>
        <c:noMultiLvlLbl val="0"/>
      </c:catAx>
      <c:valAx>
        <c:axId val="222489768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22248937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Arkusz1!$A$4</c:f>
              <c:strCache>
                <c:ptCount val="1"/>
                <c:pt idx="0">
                  <c:v>Wydatki inwestycyjne w planie budżetu na początku roku (paragrafy 6---)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numFmt formatCode="_(&quot;zł&quot;* #,##0_);_(&quot;zł&quot;* \(#,##0\);_(&quot;zł&quot;* &quot;-&quot;_);_(@_)" sourceLinked="0"/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1400" b="1"/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Arkusz1!$B$3:$I$3</c:f>
              <c:numCache>
                <c:formatCode>General</c:formatCode>
                <c:ptCount val="8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</c:numCache>
            </c:numRef>
          </c:cat>
          <c:val>
            <c:numRef>
              <c:f>Arkusz1!$B$4:$I$4</c:f>
              <c:numCache>
                <c:formatCode>_("zł"* #,##0.00_);_("zł"* \(#,##0.00\);_("zł"* "-"??_);_(@_)</c:formatCode>
                <c:ptCount val="8"/>
                <c:pt idx="0">
                  <c:v>17472385.170000002</c:v>
                </c:pt>
                <c:pt idx="1">
                  <c:v>11759092</c:v>
                </c:pt>
                <c:pt idx="2">
                  <c:v>14605726.389999999</c:v>
                </c:pt>
                <c:pt idx="3">
                  <c:v>15423032.119999999</c:v>
                </c:pt>
                <c:pt idx="4">
                  <c:v>17342022.800000001</c:v>
                </c:pt>
                <c:pt idx="5">
                  <c:v>24765167.109999999</c:v>
                </c:pt>
                <c:pt idx="6">
                  <c:v>37407053.690000005</c:v>
                </c:pt>
                <c:pt idx="7">
                  <c:v>38358023.490000002</c:v>
                </c:pt>
              </c:numCache>
            </c:numRef>
          </c:val>
        </c:ser>
        <c:ser>
          <c:idx val="1"/>
          <c:order val="1"/>
          <c:tx>
            <c:strRef>
              <c:f>Arkusz1!$A$5</c:f>
              <c:strCache>
                <c:ptCount val="1"/>
                <c:pt idx="0">
                  <c:v>Wielkość zmiany w planach budżetu z początku roku i z końca roku w PLN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numFmt formatCode="_(&quot;zł&quot;* #,##0_);_(&quot;zł&quot;* \(#,##0\);_(&quot;zł&quot;* &quot;-&quot;_);_(@_)" sourceLinked="0"/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1400" b="1"/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Arkusz1!$B$3:$I$3</c:f>
              <c:numCache>
                <c:formatCode>General</c:formatCode>
                <c:ptCount val="8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</c:numCache>
            </c:numRef>
          </c:cat>
          <c:val>
            <c:numRef>
              <c:f>Arkusz1!$B$5:$I$5</c:f>
              <c:numCache>
                <c:formatCode>_("zł"* #,##0.00_);_("zł"* \(#,##0.00\);_("zł"* "-"??_);_(@_)</c:formatCode>
                <c:ptCount val="8"/>
                <c:pt idx="0">
                  <c:v>6044254.6499999994</c:v>
                </c:pt>
                <c:pt idx="1">
                  <c:v>3924456.98</c:v>
                </c:pt>
                <c:pt idx="2">
                  <c:v>13893878.220000001</c:v>
                </c:pt>
                <c:pt idx="3">
                  <c:v>3837714.83</c:v>
                </c:pt>
                <c:pt idx="4">
                  <c:v>6206241.9999999991</c:v>
                </c:pt>
                <c:pt idx="5">
                  <c:v>9822691.9999999981</c:v>
                </c:pt>
                <c:pt idx="6">
                  <c:v>14662270.33</c:v>
                </c:pt>
                <c:pt idx="7">
                  <c:v>20300703.810000002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22490552"/>
        <c:axId val="222490944"/>
      </c:barChart>
      <c:catAx>
        <c:axId val="222490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pl-PL"/>
          </a:p>
        </c:txPr>
        <c:crossAx val="222490944"/>
        <c:crosses val="autoZero"/>
        <c:auto val="1"/>
        <c:lblAlgn val="ctr"/>
        <c:lblOffset val="100"/>
        <c:noMultiLvlLbl val="0"/>
      </c:catAx>
      <c:valAx>
        <c:axId val="222490944"/>
        <c:scaling>
          <c:orientation val="minMax"/>
        </c:scaling>
        <c:delete val="1"/>
        <c:axPos val="l"/>
        <c:numFmt formatCode="_(&quot;zł&quot;* #,##0.00_);_(&quot;zł&quot;* \(#,##0.00\);_(&quot;zł&quot;* &quot;-&quot;??_);_(@_)" sourceLinked="1"/>
        <c:majorTickMark val="none"/>
        <c:minorTickMark val="none"/>
        <c:tickLblPos val="nextTo"/>
        <c:crossAx val="222490552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 sz="1400"/>
          </a:pPr>
          <a:endParaRPr lang="pl-PL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Arkusz1!$A$7</c:f>
              <c:strCache>
                <c:ptCount val="1"/>
                <c:pt idx="0">
                  <c:v>Wielkość zmiany w planach budżetu z początku roku i z końca roku w % do wydatków inwestycyjnych w planie budżetu na początku roku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Arkusz1!$B$3:$I$3</c:f>
              <c:numCache>
                <c:formatCode>General</c:formatCode>
                <c:ptCount val="8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</c:numCache>
            </c:numRef>
          </c:cat>
          <c:val>
            <c:numRef>
              <c:f>Arkusz1!$B$7:$I$7</c:f>
              <c:numCache>
                <c:formatCode>0%</c:formatCode>
                <c:ptCount val="8"/>
                <c:pt idx="0">
                  <c:v>0.34593185711003865</c:v>
                </c:pt>
                <c:pt idx="1">
                  <c:v>0.33373809644486158</c:v>
                </c:pt>
                <c:pt idx="2">
                  <c:v>0.95126239181863803</c:v>
                </c:pt>
                <c:pt idx="3">
                  <c:v>0.24883011330978155</c:v>
                </c:pt>
                <c:pt idx="4">
                  <c:v>0.35787301582834957</c:v>
                </c:pt>
                <c:pt idx="5">
                  <c:v>0.39663338253969077</c:v>
                </c:pt>
                <c:pt idx="6">
                  <c:v>0.39196538844008588</c:v>
                </c:pt>
                <c:pt idx="7">
                  <c:v>0.52924269717109973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22491728"/>
        <c:axId val="222492120"/>
      </c:lineChart>
      <c:catAx>
        <c:axId val="222491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pl-PL"/>
          </a:p>
        </c:txPr>
        <c:crossAx val="222492120"/>
        <c:crosses val="autoZero"/>
        <c:auto val="1"/>
        <c:lblAlgn val="ctr"/>
        <c:lblOffset val="100"/>
        <c:noMultiLvlLbl val="0"/>
      </c:catAx>
      <c:valAx>
        <c:axId val="222492120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222491728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25F2-EBBB-42A8-913F-0B9F98D376E9}" type="datetimeFigureOut">
              <a:rPr lang="pl-PL" smtClean="0"/>
              <a:t>2020-08-20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587D-6170-4389-B31C-E85AC0C5989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53737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25F2-EBBB-42A8-913F-0B9F98D376E9}" type="datetimeFigureOut">
              <a:rPr lang="pl-PL" smtClean="0"/>
              <a:t>2020-08-20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587D-6170-4389-B31C-E85AC0C5989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25529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25F2-EBBB-42A8-913F-0B9F98D376E9}" type="datetimeFigureOut">
              <a:rPr lang="pl-PL" smtClean="0"/>
              <a:t>2020-08-20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587D-6170-4389-B31C-E85AC0C5989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12106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25F2-EBBB-42A8-913F-0B9F98D376E9}" type="datetimeFigureOut">
              <a:rPr lang="pl-PL" smtClean="0"/>
              <a:t>2020-08-20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587D-6170-4389-B31C-E85AC0C5989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7479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25F2-EBBB-42A8-913F-0B9F98D376E9}" type="datetimeFigureOut">
              <a:rPr lang="pl-PL" smtClean="0"/>
              <a:t>2020-08-20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587D-6170-4389-B31C-E85AC0C5989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9839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25F2-EBBB-42A8-913F-0B9F98D376E9}" type="datetimeFigureOut">
              <a:rPr lang="pl-PL" smtClean="0"/>
              <a:t>2020-08-20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587D-6170-4389-B31C-E85AC0C5989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8133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25F2-EBBB-42A8-913F-0B9F98D376E9}" type="datetimeFigureOut">
              <a:rPr lang="pl-PL" smtClean="0"/>
              <a:t>2020-08-20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587D-6170-4389-B31C-E85AC0C5989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17807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25F2-EBBB-42A8-913F-0B9F98D376E9}" type="datetimeFigureOut">
              <a:rPr lang="pl-PL" smtClean="0"/>
              <a:t>2020-08-20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587D-6170-4389-B31C-E85AC0C5989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28946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25F2-EBBB-42A8-913F-0B9F98D376E9}" type="datetimeFigureOut">
              <a:rPr lang="pl-PL" smtClean="0"/>
              <a:t>2020-08-20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587D-6170-4389-B31C-E85AC0C5989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35199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25F2-EBBB-42A8-913F-0B9F98D376E9}" type="datetimeFigureOut">
              <a:rPr lang="pl-PL" smtClean="0"/>
              <a:t>2020-08-20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587D-6170-4389-B31C-E85AC0C5989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45062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25F2-EBBB-42A8-913F-0B9F98D376E9}" type="datetimeFigureOut">
              <a:rPr lang="pl-PL" smtClean="0"/>
              <a:t>2020-08-20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587D-6170-4389-B31C-E85AC0C5989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12307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B25F2-EBBB-42A8-913F-0B9F98D376E9}" type="datetimeFigureOut">
              <a:rPr lang="pl-PL" smtClean="0"/>
              <a:t>2020-08-20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A587D-6170-4389-B31C-E85AC0C5989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98152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Analiza budżetów gminy Mosina pod kątem wykonania wydatków inwestycyjnych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Radny Rady Miejskiej </a:t>
            </a:r>
          </a:p>
          <a:p>
            <a:r>
              <a:rPr lang="pl-PL" dirty="0" smtClean="0"/>
              <a:t>Marcin Ługawiak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4192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graphicFrame>
        <p:nvGraphicFramePr>
          <p:cNvPr id="4" name="Wykres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9564787"/>
              </p:ext>
            </p:extLst>
          </p:nvPr>
        </p:nvGraphicFramePr>
        <p:xfrm>
          <a:off x="-78787" y="389231"/>
          <a:ext cx="9301574" cy="6079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10361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graphicFrame>
        <p:nvGraphicFramePr>
          <p:cNvPr id="4" name="Wykres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3682112"/>
              </p:ext>
            </p:extLst>
          </p:nvPr>
        </p:nvGraphicFramePr>
        <p:xfrm>
          <a:off x="-78787" y="389231"/>
          <a:ext cx="9301574" cy="6079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8160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graphicFrame>
        <p:nvGraphicFramePr>
          <p:cNvPr id="4" name="Wykres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209193"/>
              </p:ext>
            </p:extLst>
          </p:nvPr>
        </p:nvGraphicFramePr>
        <p:xfrm>
          <a:off x="-155800" y="476672"/>
          <a:ext cx="9301574" cy="6079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7698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graphicFrame>
        <p:nvGraphicFramePr>
          <p:cNvPr id="4" name="Wykres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43010"/>
              </p:ext>
            </p:extLst>
          </p:nvPr>
        </p:nvGraphicFramePr>
        <p:xfrm>
          <a:off x="-78787" y="389231"/>
          <a:ext cx="9301574" cy="6079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8228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graphicFrame>
        <p:nvGraphicFramePr>
          <p:cNvPr id="4" name="Wykres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4459423"/>
              </p:ext>
            </p:extLst>
          </p:nvPr>
        </p:nvGraphicFramePr>
        <p:xfrm>
          <a:off x="-78787" y="389231"/>
          <a:ext cx="9301574" cy="6079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8487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18</Words>
  <Application>Microsoft Office PowerPoint</Application>
  <PresentationFormat>Pokaz na ekranie (4:3)</PresentationFormat>
  <Paragraphs>5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9" baseType="lpstr">
      <vt:lpstr>Arial</vt:lpstr>
      <vt:lpstr>Calibri</vt:lpstr>
      <vt:lpstr>Motyw pakietu Office</vt:lpstr>
      <vt:lpstr>Analiza budżetów gminy Mosina pod kątem wykonania wydatków inwestycyjnych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Marcin</dc:creator>
  <cp:lastModifiedBy>Małgorzata Kaptur</cp:lastModifiedBy>
  <cp:revision>3</cp:revision>
  <dcterms:created xsi:type="dcterms:W3CDTF">2020-08-20T10:34:45Z</dcterms:created>
  <dcterms:modified xsi:type="dcterms:W3CDTF">2020-08-20T12:14:06Z</dcterms:modified>
</cp:coreProperties>
</file>