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8" r:id="rId6"/>
    <p:sldId id="279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99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39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037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63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5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214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8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66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65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27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87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818C-4870-4A50-B100-00C379EA2C5F}" type="datetimeFigureOut">
              <a:rPr lang="pl-PL" smtClean="0"/>
              <a:t>11 sie 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2C55-D3D4-4954-911A-35211B34A2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48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6C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2" y="453166"/>
            <a:ext cx="10058400" cy="708314"/>
          </a:xfrm>
          <a:prstGeom prst="rect">
            <a:avLst/>
          </a:prstGeom>
        </p:spPr>
      </p:pic>
      <p:cxnSp>
        <p:nvCxnSpPr>
          <p:cNvPr id="8" name="Łącznik prosty 7"/>
          <p:cNvCxnSpPr/>
          <p:nvPr/>
        </p:nvCxnSpPr>
        <p:spPr>
          <a:xfrm>
            <a:off x="727587" y="1386348"/>
            <a:ext cx="10746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1264725" y="3189864"/>
            <a:ext cx="9314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LOKALNE STANDARDY URBANISTYCZNE DLA INWESTYCJI MIESZKANIOWYCH NA TERENIE GMINY MOSINA</a:t>
            </a:r>
          </a:p>
        </p:txBody>
      </p:sp>
    </p:spTree>
    <p:extLst>
      <p:ext uri="{BB962C8B-B14F-4D97-AF65-F5344CB8AC3E}">
        <p14:creationId xmlns:p14="http://schemas.microsoft.com/office/powerpoint/2010/main" val="150051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6C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2" y="453166"/>
            <a:ext cx="10058400" cy="708314"/>
          </a:xfrm>
          <a:prstGeom prst="rect">
            <a:avLst/>
          </a:prstGeom>
        </p:spPr>
      </p:pic>
      <p:cxnSp>
        <p:nvCxnSpPr>
          <p:cNvPr id="8" name="Łącznik prosty 7"/>
          <p:cNvCxnSpPr/>
          <p:nvPr/>
        </p:nvCxnSpPr>
        <p:spPr>
          <a:xfrm>
            <a:off x="727587" y="1386348"/>
            <a:ext cx="10746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1264725" y="3189864"/>
            <a:ext cx="9314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Ustawa o ułatwieniach w przygotowaniu i realizacji inwestycji mieszkaniowych oraz inwestycji towarzyszących</a:t>
            </a:r>
          </a:p>
        </p:txBody>
      </p:sp>
    </p:spTree>
    <p:extLst>
      <p:ext uri="{BB962C8B-B14F-4D97-AF65-F5344CB8AC3E}">
        <p14:creationId xmlns:p14="http://schemas.microsoft.com/office/powerpoint/2010/main" val="102646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6C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2" y="453166"/>
            <a:ext cx="10058400" cy="708314"/>
          </a:xfrm>
          <a:prstGeom prst="rect">
            <a:avLst/>
          </a:prstGeom>
        </p:spPr>
      </p:pic>
      <p:cxnSp>
        <p:nvCxnSpPr>
          <p:cNvPr id="8" name="Łącznik prosty 7"/>
          <p:cNvCxnSpPr/>
          <p:nvPr/>
        </p:nvCxnSpPr>
        <p:spPr>
          <a:xfrm>
            <a:off x="727587" y="1386348"/>
            <a:ext cx="10746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1288789" y="1818264"/>
            <a:ext cx="93147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lokalizacja inwestycji nie musi być zgodna z zapisami miejscowych planów zagospodarowania przestrzennego</a:t>
            </a:r>
          </a:p>
          <a:p>
            <a:pPr marL="342900" indent="-342900" algn="ctr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lokalizacja inwestycji musi być niesprzeczna z zapisami studium uwarunkowań i kierunków zagospodarowania przestrzennego (poza wyjątkami)  </a:t>
            </a:r>
          </a:p>
          <a:p>
            <a:pPr marL="342900" indent="-342900" algn="ctr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ustawa nie dotyczy otulin form ochrony przyrody, ogrodów działkowych i obszarów szczególnego zagrożenia powodzią</a:t>
            </a:r>
          </a:p>
        </p:txBody>
      </p:sp>
    </p:spTree>
    <p:extLst>
      <p:ext uri="{BB962C8B-B14F-4D97-AF65-F5344CB8AC3E}">
        <p14:creationId xmlns:p14="http://schemas.microsoft.com/office/powerpoint/2010/main" val="394568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6C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2" y="453166"/>
            <a:ext cx="10058400" cy="708314"/>
          </a:xfrm>
          <a:prstGeom prst="rect">
            <a:avLst/>
          </a:prstGeom>
        </p:spPr>
      </p:pic>
      <p:cxnSp>
        <p:nvCxnSpPr>
          <p:cNvPr id="8" name="Łącznik prosty 7"/>
          <p:cNvCxnSpPr/>
          <p:nvPr/>
        </p:nvCxnSpPr>
        <p:spPr>
          <a:xfrm>
            <a:off x="727587" y="1386348"/>
            <a:ext cx="10746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1288789" y="1818264"/>
            <a:ext cx="931478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Ustawa wskazuje standardy lokalizacji i realizacji inwestycji mieszkaniowych oraz inwestycji towarzyszących, dotyczące:</a:t>
            </a:r>
          </a:p>
          <a:p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dostępu do drogi publicznej</a:t>
            </a: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dostępu do sieci wodociągowej, kanalizacyjnej i elektroenergetycznej</a:t>
            </a: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maksymalnej odległości od przystanków komunikacyjnych*</a:t>
            </a: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maksymalnej odległości od przedszkoli i szkół podstawowych, mogących przyjąć określoną liczbę dzieci*</a:t>
            </a:r>
          </a:p>
          <a:p>
            <a:endParaRPr lang="pl-PL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r"/>
            <a:r>
              <a:rPr lang="pl-PL" sz="1400" dirty="0">
                <a:solidFill>
                  <a:schemeClr val="bg1"/>
                </a:solidFill>
                <a:latin typeface="Trebuchet MS" panose="020B0603020202020204" pitchFamily="34" charset="0"/>
              </a:rPr>
              <a:t>*możliwość uchwalenia przez gminę lokalnych standardów</a:t>
            </a: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91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6C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2" y="453166"/>
            <a:ext cx="10058400" cy="708314"/>
          </a:xfrm>
          <a:prstGeom prst="rect">
            <a:avLst/>
          </a:prstGeom>
        </p:spPr>
      </p:pic>
      <p:cxnSp>
        <p:nvCxnSpPr>
          <p:cNvPr id="8" name="Łącznik prosty 7"/>
          <p:cNvCxnSpPr/>
          <p:nvPr/>
        </p:nvCxnSpPr>
        <p:spPr>
          <a:xfrm>
            <a:off x="727587" y="1386348"/>
            <a:ext cx="10746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1288789" y="1818264"/>
            <a:ext cx="93147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Ustawa wskazuje standardy lokalizacji i realizacji inwestycji mieszkaniowych oraz inwestycji towarzyszących, dotyczące:</a:t>
            </a:r>
          </a:p>
          <a:p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maksymalnej odległości od dostępnych urządzonych terenów wypoczynku oraz rekreacji lub sportu, posiadających odpowiednią powierzchnię*</a:t>
            </a: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maksymalnej dopuszczalnej liczby kondygnacji*</a:t>
            </a: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określenia liczby miejsc parkingowych*</a:t>
            </a: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endParaRPr lang="pl-PL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r"/>
            <a:r>
              <a:rPr lang="pl-PL" sz="1400" dirty="0">
                <a:solidFill>
                  <a:schemeClr val="bg1"/>
                </a:solidFill>
                <a:latin typeface="Trebuchet MS" panose="020B0603020202020204" pitchFamily="34" charset="0"/>
              </a:rPr>
              <a:t>*możliwość uchwalenia przez gminę lokalnych standardów</a:t>
            </a: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3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6C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2" y="453166"/>
            <a:ext cx="10058400" cy="708314"/>
          </a:xfrm>
          <a:prstGeom prst="rect">
            <a:avLst/>
          </a:prstGeom>
        </p:spPr>
      </p:pic>
      <p:cxnSp>
        <p:nvCxnSpPr>
          <p:cNvPr id="8" name="Łącznik prosty 7"/>
          <p:cNvCxnSpPr/>
          <p:nvPr/>
        </p:nvCxnSpPr>
        <p:spPr>
          <a:xfrm>
            <a:off x="727587" y="1386348"/>
            <a:ext cx="10746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1288789" y="1818264"/>
            <a:ext cx="93147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latin typeface="Trebuchet MS" panose="020B0603020202020204" pitchFamily="34" charset="0"/>
              </a:rPr>
              <a:t>Zestawienie maksymalnych i minimalnych parametrów :</a:t>
            </a:r>
          </a:p>
          <a:p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endParaRPr lang="pl-PL" sz="1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endParaRPr lang="pl-P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2888F6C-B619-4F37-8A26-9E16E19B8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328651"/>
              </p:ext>
            </p:extLst>
          </p:nvPr>
        </p:nvGraphicFramePr>
        <p:xfrm>
          <a:off x="1288789" y="2579090"/>
          <a:ext cx="8088923" cy="3927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5511">
                  <a:extLst>
                    <a:ext uri="{9D8B030D-6E8A-4147-A177-3AD203B41FA5}">
                      <a16:colId xmlns:a16="http://schemas.microsoft.com/office/drawing/2014/main" val="524026554"/>
                    </a:ext>
                  </a:extLst>
                </a:gridCol>
                <a:gridCol w="1293055">
                  <a:extLst>
                    <a:ext uri="{9D8B030D-6E8A-4147-A177-3AD203B41FA5}">
                      <a16:colId xmlns:a16="http://schemas.microsoft.com/office/drawing/2014/main" val="2252344845"/>
                    </a:ext>
                  </a:extLst>
                </a:gridCol>
                <a:gridCol w="2410357">
                  <a:extLst>
                    <a:ext uri="{9D8B030D-6E8A-4147-A177-3AD203B41FA5}">
                      <a16:colId xmlns:a16="http://schemas.microsoft.com/office/drawing/2014/main" val="781630991"/>
                    </a:ext>
                  </a:extLst>
                </a:gridCol>
              </a:tblGrid>
              <a:tr h="26182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Parametry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ustawowe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w projekcie uchwały</a:t>
                      </a:r>
                      <a:endParaRPr lang="pl-PL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487444"/>
                  </a:ext>
                </a:extLst>
              </a:tr>
              <a:tr h="52364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maksymalna odległość od przystanków komunikacyjnych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do 1000 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500 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9020093"/>
                  </a:ext>
                </a:extLst>
              </a:tr>
              <a:tr h="78546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maksymalna odległość od przedszkoli i szkół podstawowych, mogących przyjąć określoną liczbę dzieci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do 3000 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1500 m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3896421"/>
                  </a:ext>
                </a:extLst>
              </a:tr>
              <a:tr h="78546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maksymalna odległość od dostępnych urządzonych terenów wypoczynku oraz rekreacji lub sportu, posiadających odpowiednią powierzchnię 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do 3000 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1500 m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5387529"/>
                  </a:ext>
                </a:extLst>
              </a:tr>
              <a:tr h="26182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maksymalna dopuszczalna liczby kondygnacji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4 k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2 k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9919063"/>
                  </a:ext>
                </a:extLst>
              </a:tr>
              <a:tr h="261822">
                <a:tc rowSpan="2"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określenia liczby miejsc parkingowych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dowolne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2/lokal mieszkalny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4161275"/>
                  </a:ext>
                </a:extLst>
              </a:tr>
              <a:tr h="10472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1/na 30 m2 powierzchni użytkowej części budynku przeznaczonej na działalność handlową lub usługową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7154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0573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257</Words>
  <Application>Microsoft Office PowerPoint</Application>
  <PresentationFormat>Panoramiczny</PresentationFormat>
  <Paragraphs>50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Lubowicka</dc:creator>
  <cp:lastModifiedBy>Miłosz S</cp:lastModifiedBy>
  <cp:revision>52</cp:revision>
  <cp:lastPrinted>2016-09-28T05:18:17Z</cp:lastPrinted>
  <dcterms:created xsi:type="dcterms:W3CDTF">2016-09-27T07:15:43Z</dcterms:created>
  <dcterms:modified xsi:type="dcterms:W3CDTF">2020-08-11T07:25:53Z</dcterms:modified>
</cp:coreProperties>
</file>