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BDD2-13CB-4525-9051-3CA7A1F78FA7}" type="datetimeFigureOut">
              <a:rPr lang="pl-PL" smtClean="0"/>
              <a:t>2019-02-04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620E-FAA3-46BB-85A2-54D18B1E81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5028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BDD2-13CB-4525-9051-3CA7A1F78FA7}" type="datetimeFigureOut">
              <a:rPr lang="pl-PL" smtClean="0"/>
              <a:t>2019-02-04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620E-FAA3-46BB-85A2-54D18B1E81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01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BDD2-13CB-4525-9051-3CA7A1F78FA7}" type="datetimeFigureOut">
              <a:rPr lang="pl-PL" smtClean="0"/>
              <a:t>2019-02-04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620E-FAA3-46BB-85A2-54D18B1E81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081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BDD2-13CB-4525-9051-3CA7A1F78FA7}" type="datetimeFigureOut">
              <a:rPr lang="pl-PL" smtClean="0"/>
              <a:t>2019-02-04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620E-FAA3-46BB-85A2-54D18B1E81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029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BDD2-13CB-4525-9051-3CA7A1F78FA7}" type="datetimeFigureOut">
              <a:rPr lang="pl-PL" smtClean="0"/>
              <a:t>2019-02-04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620E-FAA3-46BB-85A2-54D18B1E81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112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BDD2-13CB-4525-9051-3CA7A1F78FA7}" type="datetimeFigureOut">
              <a:rPr lang="pl-PL" smtClean="0"/>
              <a:t>2019-02-04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620E-FAA3-46BB-85A2-54D18B1E81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4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BDD2-13CB-4525-9051-3CA7A1F78FA7}" type="datetimeFigureOut">
              <a:rPr lang="pl-PL" smtClean="0"/>
              <a:t>2019-02-04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620E-FAA3-46BB-85A2-54D18B1E81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273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BDD2-13CB-4525-9051-3CA7A1F78FA7}" type="datetimeFigureOut">
              <a:rPr lang="pl-PL" smtClean="0"/>
              <a:t>2019-02-04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620E-FAA3-46BB-85A2-54D18B1E81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828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BDD2-13CB-4525-9051-3CA7A1F78FA7}" type="datetimeFigureOut">
              <a:rPr lang="pl-PL" smtClean="0"/>
              <a:t>2019-02-04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620E-FAA3-46BB-85A2-54D18B1E81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224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BDD2-13CB-4525-9051-3CA7A1F78FA7}" type="datetimeFigureOut">
              <a:rPr lang="pl-PL" smtClean="0"/>
              <a:t>2019-02-04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620E-FAA3-46BB-85A2-54D18B1E81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543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BDD2-13CB-4525-9051-3CA7A1F78FA7}" type="datetimeFigureOut">
              <a:rPr lang="pl-PL" smtClean="0"/>
              <a:t>2019-02-04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620E-FAA3-46BB-85A2-54D18B1E81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575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CBDD2-13CB-4525-9051-3CA7A1F78FA7}" type="datetimeFigureOut">
              <a:rPr lang="pl-PL" smtClean="0"/>
              <a:t>2019-02-04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4620E-FAA3-46BB-85A2-54D18B1E81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631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DEKLARACJE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u="sng" dirty="0"/>
              <a:t>2017 ROK</a:t>
            </a:r>
            <a:endParaRPr lang="pl-PL" u="sng" dirty="0"/>
          </a:p>
          <a:p>
            <a:pPr marL="0" indent="0">
              <a:buNone/>
            </a:pPr>
            <a:r>
              <a:rPr lang="pl-PL" dirty="0"/>
              <a:t>Stan na dzień 31.12.2017</a:t>
            </a:r>
          </a:p>
          <a:p>
            <a:pPr marL="0" indent="0">
              <a:buNone/>
            </a:pPr>
            <a:r>
              <a:rPr lang="pl-PL" b="1" dirty="0"/>
              <a:t>Ilość deklaracji ogółem – 8 540 szt., w tym 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segregacja odpadów komunalnych – 7 569 szt.,</a:t>
            </a:r>
          </a:p>
          <a:p>
            <a:pPr marL="0" indent="0">
              <a:buNone/>
            </a:pPr>
            <a:r>
              <a:rPr lang="pl-PL" dirty="0"/>
              <a:t>- brak segregacji odpadów komunalnych – 1 950 szt.</a:t>
            </a:r>
          </a:p>
          <a:p>
            <a:pPr marL="0" indent="0">
              <a:buNone/>
            </a:pPr>
            <a:r>
              <a:rPr lang="pl-PL" b="1" dirty="0"/>
              <a:t>Ilość osób objętych systemem gospodarki odpadami – 28 717, w tym 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segregacja odpadów komunalnych – 26 767 osób,</a:t>
            </a:r>
          </a:p>
          <a:p>
            <a:pPr marL="0" indent="0">
              <a:buNone/>
            </a:pPr>
            <a:r>
              <a:rPr lang="pl-PL" dirty="0"/>
              <a:t>- brak segregacji odpadów komunalnych – 1 950 osób.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9335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334911"/>
              </p:ext>
            </p:extLst>
          </p:nvPr>
        </p:nvGraphicFramePr>
        <p:xfrm>
          <a:off x="924059" y="631066"/>
          <a:ext cx="10126015" cy="5569135"/>
        </p:xfrm>
        <a:graphic>
          <a:graphicData uri="http://schemas.openxmlformats.org/drawingml/2006/table">
            <a:tbl>
              <a:tblPr/>
              <a:tblGrid>
                <a:gridCol w="1183161"/>
                <a:gridCol w="1183161"/>
                <a:gridCol w="1167795"/>
                <a:gridCol w="1152429"/>
                <a:gridCol w="829750"/>
                <a:gridCol w="829750"/>
                <a:gridCol w="829750"/>
                <a:gridCol w="829750"/>
                <a:gridCol w="1029503"/>
                <a:gridCol w="1090966"/>
              </a:tblGrid>
              <a:tr h="22836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PUK SP. Z O. O W MOSINIE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5553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Wykonanie ilościowe przedmiotu umowy nr OŚ.6232.97.2016.DG, OŚ.60.2017.DGG oraz Umowy z dnia 2 stycznia 2017 r.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768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Ilość usług zgodnie z umową z dnia 2 i  30 stycznia 2017 r.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Niesegregowane (zmieszane) odpady komunalne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Meble i inne odpady wielkogabarytowe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Odpady ulegajace biodegradacji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Papier, makulatura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Tworzywa sztuczne, opakowania wielomateriałowe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Szkło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Ilość odebranych odpadów zmieszanych Mg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Ilość odebranych odpadów segrgowanych Mg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4893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20 03 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20 03 07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20 02 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20 01 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20 01 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20 01 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20 01 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3327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Styczeń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614,540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50,220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614,54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7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Luty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690,740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26,640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47,280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690,74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87,580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7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Marzec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765,540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115,260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765,54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213,800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7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Kwiecień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689,300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232,180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17,820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689,30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402,660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7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772,240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99,360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25,880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772,24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238,300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7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Czerwiec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628,960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296,800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47,440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57,960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628,96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440,060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7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Lipiec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592,400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224,460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42,380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30,520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592,40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322,600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7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Sierpień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702,740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209,680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62,340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702,74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341,420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7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Wrzesień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635,020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272,380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37,420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635,02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484,980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7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Październik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785,320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240,080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28,340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39,860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785,32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416,600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7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Listopad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763,080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45,620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250,080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22,260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763,08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410,480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3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Grudzień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773,660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9,940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20,720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38,580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773,66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98,740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53"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SUMA: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8 413,540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411,620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1 825,020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282,980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472,720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571,240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8 413,54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3 563,680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533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862041"/>
              </p:ext>
            </p:extLst>
          </p:nvPr>
        </p:nvGraphicFramePr>
        <p:xfrm>
          <a:off x="528036" y="656822"/>
          <a:ext cx="10825763" cy="5447763"/>
        </p:xfrm>
        <a:graphic>
          <a:graphicData uri="http://schemas.openxmlformats.org/drawingml/2006/table">
            <a:tbl>
              <a:tblPr/>
              <a:tblGrid>
                <a:gridCol w="996253"/>
                <a:gridCol w="976442"/>
                <a:gridCol w="826438"/>
                <a:gridCol w="656621"/>
                <a:gridCol w="611337"/>
                <a:gridCol w="735869"/>
                <a:gridCol w="758512"/>
                <a:gridCol w="713227"/>
                <a:gridCol w="656621"/>
                <a:gridCol w="679263"/>
                <a:gridCol w="769832"/>
                <a:gridCol w="611337"/>
                <a:gridCol w="611337"/>
                <a:gridCol w="611337"/>
                <a:gridCol w="611337"/>
              </a:tblGrid>
              <a:tr h="256892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PSZOK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56892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Wykonanie ilościowe przedmiotu umowy nr OŚ.6232.97.2016.DG, OŚ.60.2017.DGG oraz Umowy z dnia 2 stycznia 2017 r.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80618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Faktura za miesiąc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Meble i inne odpady wielkogabarytowe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Odpady ulegające biodegradacji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Papier, makulatura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Świetlówki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Leki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Zużyte urządzenia elektryczne i elektroniczne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Tworzywa sztuczne, opakowania wielomateriałowe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Odpady budowlane inne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Zużyte opony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Opakowania zawierające substancje niebezpieczne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Szkło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Baterie i akumulatory ołowiowe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Materiały izolacyjne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Ilość pezyjętych na PSZOK odpadów Mg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655071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Ilość usług zgodnie z umową z dnia 2 i  30 stycznia 2017 r.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20 03 07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20 02 01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20 01 01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20 01 21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20 01 32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20 01 36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20 01 39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17 09 04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16 01 03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15 01 10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20 01 02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16 06 01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17 06 04 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4046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Styczeń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2,840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0,760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0,740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4,340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46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Luty 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4,960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0,120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1,140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3,320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0,440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10,880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46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Marzec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20,800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3,360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0,980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25,240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46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Kwiecień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3,420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6,960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1,020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2,340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0,940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14,680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46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Maj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5,920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0,040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0,720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2,900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0,420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46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Czerwiec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16,720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1,900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0,020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3,160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1,860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5,700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0,920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0,980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4,940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0,020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0,180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36,400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46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Lipiec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7,600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3,760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3,740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2,080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1,180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12,340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30,700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46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Sierpień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20,940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6,100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3,440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2,580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9,840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1,040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1,080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2,220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0,260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47,500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46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Wrzesień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1,580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1,560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6,460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0,780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0,480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14,060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46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Październik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5,280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8,480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1,020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1,940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1,260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4,720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0,780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7,500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30,980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46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Listopad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0,580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4,320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0,280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1,360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2,680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0,920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0,640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13,380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92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Grudzień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0,860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0,280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0,010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0,010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1,440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1,120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0,840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0,030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4,590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92"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SUMA: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69,120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44,320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14,720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0,030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0,270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22,000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10,160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35,060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8,000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4,460</a:t>
                      </a:r>
                    </a:p>
                  </a:txBody>
                  <a:tcPr marL="8250" marR="8250" marT="82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33,700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0,050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0,860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242,750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045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DEKLARACJE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u="sng" dirty="0" smtClean="0"/>
              <a:t>2018 ROK</a:t>
            </a:r>
          </a:p>
          <a:p>
            <a:pPr marL="0" indent="0">
              <a:buNone/>
            </a:pPr>
            <a:r>
              <a:rPr lang="pl-PL" dirty="0" smtClean="0"/>
              <a:t>Stan </a:t>
            </a:r>
            <a:r>
              <a:rPr lang="pl-PL" dirty="0"/>
              <a:t>na dzień 31.12.2018</a:t>
            </a:r>
          </a:p>
          <a:p>
            <a:pPr marL="0" indent="0">
              <a:buNone/>
            </a:pPr>
            <a:r>
              <a:rPr lang="pl-PL" b="1" dirty="0"/>
              <a:t>Ilość deklaracji ogółem – 9 192 szt., w tym 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segregacja odpadów komunalnych – 8 127 szt.,</a:t>
            </a:r>
          </a:p>
          <a:p>
            <a:pPr marL="0" indent="0">
              <a:buNone/>
            </a:pPr>
            <a:r>
              <a:rPr lang="pl-PL" dirty="0"/>
              <a:t>- brak segregacji odpadów komunalnych – 1050 szt.</a:t>
            </a:r>
          </a:p>
          <a:p>
            <a:pPr marL="0" indent="0">
              <a:buNone/>
            </a:pPr>
            <a:r>
              <a:rPr lang="pl-PL" b="1" dirty="0"/>
              <a:t>Ilość osób objętych systemem gospodarki odpadami – 29 805, w tym 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segregacja odpadów komunalnych – 27 762 osób,</a:t>
            </a:r>
          </a:p>
          <a:p>
            <a:pPr marL="0" indent="0">
              <a:buNone/>
            </a:pPr>
            <a:r>
              <a:rPr lang="pl-PL" dirty="0"/>
              <a:t>- brak segregacji odpadów komunalnych – 2 043 osób.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855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EGZEKUCJA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2017 ROK</a:t>
            </a:r>
          </a:p>
          <a:p>
            <a:pPr marL="0" indent="0">
              <a:buNone/>
            </a:pPr>
            <a:r>
              <a:rPr lang="pl-PL" b="1" dirty="0"/>
              <a:t>Ilość wysłanych upomnień – 2 314 szt.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Ilość wystawionych tytułów egzekucyjnych – 537 szt.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2018 ROK</a:t>
            </a:r>
          </a:p>
          <a:p>
            <a:pPr marL="0" indent="0">
              <a:buNone/>
            </a:pPr>
            <a:r>
              <a:rPr lang="pl-PL" b="1" dirty="0"/>
              <a:t>Ilość wysłanych upomnień – 3 116 szt.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Ilość wystawionych tytułów egzekucyjnych – 655 szt.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2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96214"/>
            <a:ext cx="10515600" cy="1661375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 smtClean="0"/>
              <a:t>STAWKI ZA ODBIÓR I TRANSPORT ODPADÓW KOMUNALNYCH </a:t>
            </a:r>
            <a:br>
              <a:rPr lang="pl-PL" sz="2000" b="1" dirty="0" smtClean="0"/>
            </a:br>
            <a:r>
              <a:rPr lang="pl-PL" sz="2000" b="1" dirty="0" smtClean="0"/>
              <a:t>– Przedsiębiorstwo Usług Komunalnych Sp. z o.o. w Mosinie  </a:t>
            </a:r>
            <a:endParaRPr lang="pl-PL" sz="2000" b="1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079422"/>
              </p:ext>
            </p:extLst>
          </p:nvPr>
        </p:nvGraphicFramePr>
        <p:xfrm>
          <a:off x="838200" y="1546225"/>
          <a:ext cx="105156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2017 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2018 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2019 rok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1 Mg odpady komunalne zmieszane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186,84 zł.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168,48</a:t>
                      </a:r>
                      <a:r>
                        <a:rPr lang="pl-PL" baseline="0" dirty="0" smtClean="0"/>
                        <a:t> zł.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205,20 zł.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r>
                        <a:rPr lang="pl-PL" baseline="0" dirty="0" smtClean="0"/>
                        <a:t> Mg odpady komunalne segregowane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209,52 zł.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178,20 zł.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216,00 zł.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Punkt</a:t>
                      </a:r>
                      <a:r>
                        <a:rPr lang="pl-PL" baseline="0" dirty="0" smtClean="0"/>
                        <a:t> Selektywnej Zbiórki Odpadów Komunalnych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6 480,00 zł. *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6 480,00 zł.*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7 880,00 zł.*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Odbiór 1 Mg leków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2 006,83 zł.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pl-PL" dirty="0" smtClean="0"/>
                        <a:t>* Kwota ryczałtowa za </a:t>
                      </a:r>
                      <a:r>
                        <a:rPr lang="pl-PL" smtClean="0"/>
                        <a:t>1 miesiąc 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160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 dochodów 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Wpływy z tytułu opłaty za gospodarowanie odpadami komunalnymi – od 1 czerwca 2018 r. 13 zł. i 26 zł.,</a:t>
            </a:r>
          </a:p>
          <a:p>
            <a:endParaRPr lang="pl-PL" dirty="0" smtClean="0"/>
          </a:p>
          <a:p>
            <a:r>
              <a:rPr lang="pl-PL" dirty="0" smtClean="0"/>
              <a:t>Wpływy z tytułu sprzedaży surowców wtórnych.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9900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 wydatków 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Opłaty z tytułu zagospodarowania odpadów komunalnych zmieszanych i segregowanych (RIPOK i inne podmioty),</a:t>
            </a:r>
          </a:p>
          <a:p>
            <a:r>
              <a:rPr lang="pl-PL" dirty="0" smtClean="0"/>
              <a:t>Opłaty z tytułu odbioru i transportu odpadów komunalnych zmieszanych i segregowanych.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4213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Wymogi ustawy Prawo zamówień publicznych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Przesłanki udzielenia zamówienia z wolnej ręki:</a:t>
            </a:r>
          </a:p>
          <a:p>
            <a:r>
              <a:rPr lang="pl-PL" dirty="0" smtClean="0"/>
              <a:t>zamówienie udzielane jest przez zamawiającego osobie prawnej, jeżeli spełnione są łącznie następujące warunki:</a:t>
            </a:r>
          </a:p>
          <a:p>
            <a:pPr marL="0" indent="0">
              <a:buNone/>
            </a:pPr>
            <a:r>
              <a:rPr lang="pl-PL" dirty="0" smtClean="0"/>
              <a:t>a) zamawiający sprawuje nad tą osobą prawną kontrolę, odpowiadającą kontroli sprawowanej nad własnymi jednostkami, polegającą na dominującym wpływie na cele strategiczne oraz istotne decyzje dotyczące zarządzania sprawami tej osoby prawnej; warunek ten jest również spełniony, gdy kontrolę taką sprawuje inna osoba prawna kontrolowana przez zamawiającego w taki sam sposób,</a:t>
            </a:r>
          </a:p>
          <a:p>
            <a:pPr marL="0" indent="0">
              <a:buNone/>
            </a:pPr>
            <a:r>
              <a:rPr lang="pl-PL" dirty="0" smtClean="0"/>
              <a:t>b) ponad 90% działalności kontrolowanej osoby prawnej dotyczy wykonywania zadań powierzonych jej przez zamawiającego sprawującego kontrolę lub przez inną osobę prawną, nad którą ten zamawiający sprawuje kontrolę, o której mowa w lit. a,</a:t>
            </a:r>
          </a:p>
          <a:p>
            <a:pPr marL="0" indent="0">
              <a:buNone/>
            </a:pPr>
            <a:r>
              <a:rPr lang="pl-PL" dirty="0" smtClean="0"/>
              <a:t>c) w kontrolowanej osobie prawnej nie ma bezpośredniego udziału kapitału prywatnego;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9134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534407"/>
              </p:ext>
            </p:extLst>
          </p:nvPr>
        </p:nvGraphicFramePr>
        <p:xfrm>
          <a:off x="489395" y="334851"/>
          <a:ext cx="10586437" cy="6336404"/>
        </p:xfrm>
        <a:graphic>
          <a:graphicData uri="http://schemas.openxmlformats.org/drawingml/2006/table">
            <a:tbl>
              <a:tblPr/>
              <a:tblGrid>
                <a:gridCol w="882203"/>
                <a:gridCol w="1192608"/>
                <a:gridCol w="882203"/>
                <a:gridCol w="882203"/>
                <a:gridCol w="882203"/>
                <a:gridCol w="882203"/>
                <a:gridCol w="882203"/>
                <a:gridCol w="882203"/>
                <a:gridCol w="882203"/>
                <a:gridCol w="1192608"/>
                <a:gridCol w="1143597"/>
              </a:tblGrid>
              <a:tr h="210748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Ilość usług zgodnie z umową z dnia 2 stycznia 2018 r.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Niesegregowane (zmieszane) odpady komunalne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Meble i inne odpady wielkogabarytowe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Odpady ulegajace biodegradacji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Odpadki kuchenne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Papier, makulatura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Tworzywa sztuczne, opakowania wielomateriałowe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Szkło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Opakowania z papieru i makulatury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Ilość odpadów zmieszanych zgodnie z umową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[Mg]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Ilość odpadów segregowanych zgodnie z umową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[Mg]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745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20 03 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20 03 07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20 02 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20 01 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20 01 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20 01 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20 01 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15 01 01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651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Szacowana ilośc odpadów: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8 400,000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3 930,000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518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Styczeń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807,860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28,260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807,860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143,960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18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Luty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642,100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642,100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102,920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18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Marzec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740,260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40,760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740,260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135,560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Kwiecień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746,060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138,680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32,880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746,060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354,540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644,900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90,780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339,760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35,340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46,360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644,900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585,940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Czerwiec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555,940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189,160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30,580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30,740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57,540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555,940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396,820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Lipiec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571,220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170,860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571,220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289,020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Sierpień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615,520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168,560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9,380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615,520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348,980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Wrzesień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571,920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158,240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47,520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47,680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571,920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371,400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Październik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714,480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74,960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175,580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50,720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62,080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714,480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380,240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Listopad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889,400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51,960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202,240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52,720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18,780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889,400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382,080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9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Grudzień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661,790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38,320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661,790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136,120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36"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SUMA: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8 161,450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476,980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1 549,980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162,420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173,140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510,440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676,400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78,220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8 161,450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3 627,580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09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783344"/>
              </p:ext>
            </p:extLst>
          </p:nvPr>
        </p:nvGraphicFramePr>
        <p:xfrm>
          <a:off x="838201" y="566668"/>
          <a:ext cx="10515597" cy="5731100"/>
        </p:xfrm>
        <a:graphic>
          <a:graphicData uri="http://schemas.openxmlformats.org/drawingml/2006/table">
            <a:tbl>
              <a:tblPr/>
              <a:tblGrid>
                <a:gridCol w="888074"/>
                <a:gridCol w="736697"/>
                <a:gridCol w="736697"/>
                <a:gridCol w="736697"/>
                <a:gridCol w="585321"/>
                <a:gridCol w="655964"/>
                <a:gridCol w="676147"/>
                <a:gridCol w="676147"/>
                <a:gridCol w="585321"/>
                <a:gridCol w="585321"/>
                <a:gridCol w="585321"/>
                <a:gridCol w="585321"/>
                <a:gridCol w="585321"/>
                <a:gridCol w="585321"/>
                <a:gridCol w="585321"/>
                <a:gridCol w="726606"/>
              </a:tblGrid>
              <a:tr h="250815"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Wykonanie ilościowe przedmiotu umowy nr OŚ.6232.153.2017.DG, OŚ.04.2018.DG z dnia 2 stycznia 2018 r.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7180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Ilość przyjętych odpadów zgodnie z umową z dnia 2 stycznia 2018 r.</a:t>
                      </a:r>
                    </a:p>
                  </a:txBody>
                  <a:tcPr marL="7664" marR="7664" marT="76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Meble i inne odpady wielkogabarytowe</a:t>
                      </a:r>
                    </a:p>
                  </a:txBody>
                  <a:tcPr marL="7664" marR="7664" marT="7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Odpady ulegajace biodegradacji </a:t>
                      </a:r>
                    </a:p>
                  </a:txBody>
                  <a:tcPr marL="7664" marR="7664" marT="7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Zużyte urządzenia elektryczne i elektroniczne </a:t>
                      </a:r>
                    </a:p>
                  </a:txBody>
                  <a:tcPr marL="7664" marR="7664" marT="7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Zużyte urządzenia elektryczne i elektroniczne </a:t>
                      </a:r>
                    </a:p>
                  </a:txBody>
                  <a:tcPr marL="7664" marR="7664" marT="7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Zużyte opony</a:t>
                      </a:r>
                    </a:p>
                  </a:txBody>
                  <a:tcPr marL="7664" marR="7664" marT="7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Papier, makulatura</a:t>
                      </a:r>
                    </a:p>
                  </a:txBody>
                  <a:tcPr marL="7664" marR="7664" marT="7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Tworzywa sztuczne, opakowania wielomateriałowe</a:t>
                      </a:r>
                    </a:p>
                  </a:txBody>
                  <a:tcPr marL="7664" marR="7664" marT="7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Szkło</a:t>
                      </a:r>
                    </a:p>
                  </a:txBody>
                  <a:tcPr marL="7664" marR="7664" marT="7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Zmieszane odpady z budowy, remontów i demontażu inne niż (…)</a:t>
                      </a:r>
                    </a:p>
                  </a:txBody>
                  <a:tcPr marL="7664" marR="7664" marT="7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Materiały izolacyjne inne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Lampy fluorescencyjne i inne odpady zawierające rtęć</a:t>
                      </a:r>
                    </a:p>
                  </a:txBody>
                  <a:tcPr marL="7664" marR="7664" marT="7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Opakowania zawierające substancje niebezieczne</a:t>
                      </a:r>
                    </a:p>
                  </a:txBody>
                  <a:tcPr marL="7664" marR="7664" marT="7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Baterie i akumulatory oowiowe</a:t>
                      </a:r>
                    </a:p>
                  </a:txBody>
                  <a:tcPr marL="7664" marR="7664" marT="7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Opakowania z papieru i tektury</a:t>
                      </a:r>
                    </a:p>
                  </a:txBody>
                  <a:tcPr marL="7664" marR="7664" marT="7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Ilość przyjetych na PSZOK odpadów 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Mg</a:t>
                      </a:r>
                    </a:p>
                  </a:txBody>
                  <a:tcPr marL="7664" marR="7664" marT="7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395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20 03 07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20 02 01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kod odpadu 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20 01 35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kod odpadu 20 01 36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16 01 03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20 01 01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20 01 39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20 01 02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17 09 04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17 06 04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20 01 21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 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15 01 10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16 06 01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 odpadu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15 01 01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38273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Styczeń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5,600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0,280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0,780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8,160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73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Luty 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4,600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2,240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0,680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0,980</a:t>
                      </a:r>
                    </a:p>
                  </a:txBody>
                  <a:tcPr marL="7664" marR="7664" marT="76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4,620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13,720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73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Marzec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2,220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0,720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0,280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0,520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0,080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8,620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73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Kwiecień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7,860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5,060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2,660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0,840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0,640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1,740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1,920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0,180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0,960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26,360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73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Maj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11,860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20,060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0,640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1,240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0,920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7,340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44,760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73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Czerwiec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3,380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0,560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0,960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1,220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8,420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0,010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1,130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28,480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73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Lipiec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15,740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2,560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1,880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1,040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8,460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29,680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73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Sierpień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12,920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11,040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3,760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0,010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1,150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0,020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30,900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73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Wrzesień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7,660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10,460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0,860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1,960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23,340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73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Październik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8,520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10,600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0,880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3,740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18,380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42,120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73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Listopad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6,440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2,940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3,840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0,940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1,320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36,800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52,280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15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Grudzień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6,060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1,310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1,330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0,720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6,760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14,020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31,600</a:t>
                      </a:r>
                    </a:p>
                  </a:txBody>
                  <a:tcPr marL="7664" marR="7664" marT="7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15"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SUMA: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99,480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66,100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5,150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16,810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9,220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3,600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5,900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4,540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53,360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0,080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0,200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4,560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1,820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69,200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340,020</a:t>
                      </a:r>
                    </a:p>
                  </a:txBody>
                  <a:tcPr marL="7664" marR="7664" marT="76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9999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1444</Words>
  <Application>Microsoft Office PowerPoint</Application>
  <PresentationFormat>Panoramiczny</PresentationFormat>
  <Paragraphs>837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Motyw pakietu Office</vt:lpstr>
      <vt:lpstr>DEKLARACJE</vt:lpstr>
      <vt:lpstr>DEKLARACJE</vt:lpstr>
      <vt:lpstr>EGZEKUCJA</vt:lpstr>
      <vt:lpstr>STAWKI ZA ODBIÓR I TRANSPORT ODPADÓW KOMUNALNYCH  – Przedsiębiorstwo Usług Komunalnych Sp. z o.o. w Mosinie  </vt:lpstr>
      <vt:lpstr>Źródła dochodów :</vt:lpstr>
      <vt:lpstr>Źródła wydatków :</vt:lpstr>
      <vt:lpstr>Wymogi ustawy Prawo zamówień publicznych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DEKLARACJE</dc:title>
  <dc:creator>Justyna Kaczmarczyk</dc:creator>
  <cp:lastModifiedBy>Monika Kujawska</cp:lastModifiedBy>
  <cp:revision>12</cp:revision>
  <dcterms:created xsi:type="dcterms:W3CDTF">2019-01-28T14:52:53Z</dcterms:created>
  <dcterms:modified xsi:type="dcterms:W3CDTF">2019-02-04T13:39:39Z</dcterms:modified>
</cp:coreProperties>
</file>