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90" r:id="rId5"/>
    <p:sldId id="262" r:id="rId6"/>
    <p:sldId id="257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8" r:id="rId35"/>
  </p:sldIdLst>
  <p:sldSz cx="12192000" cy="6858000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4A2"/>
    <a:srgbClr val="4A4949"/>
    <a:srgbClr val="005761"/>
    <a:srgbClr val="EEEDEC"/>
    <a:srgbClr val="AAE4DC"/>
    <a:srgbClr val="FFF2C9"/>
    <a:srgbClr val="C2F4EF"/>
    <a:srgbClr val="E2EF35"/>
    <a:srgbClr val="D1CC00"/>
    <a:srgbClr val="1D8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1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1078521434820643"/>
          <c:w val="0.81388888888888888"/>
          <c:h val="0.57479476523767858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00576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9B-4F70-9980-CFA5FC8099A1}"/>
              </c:ext>
            </c:extLst>
          </c:dPt>
          <c:dPt>
            <c:idx val="1"/>
            <c:bubble3D val="0"/>
            <c:spPr>
              <a:solidFill>
                <a:srgbClr val="3AB4A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9B-4F70-9980-CFA5FC8099A1}"/>
              </c:ext>
            </c:extLst>
          </c:dPt>
          <c:dLbls>
            <c:dLbl>
              <c:idx val="0"/>
              <c:layout>
                <c:manualLayout>
                  <c:x val="5.3319694586995134E-2"/>
                  <c:y val="-9.6668579158749129E-2"/>
                </c:manualLayout>
              </c:layout>
              <c:tx>
                <c:rich>
                  <a:bodyPr/>
                  <a:lstStyle/>
                  <a:p>
                    <a:fld id="{C1033344-5742-400A-BB5E-D347D7014F9E}" type="VALUE">
                      <a:rPr lang="en-US">
                        <a:latin typeface="Outfit" pitchFamily="2" charset="0"/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22694275686823"/>
                      <c:h val="0.216381256543313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9B-4F70-9980-CFA5FC8099A1}"/>
                </c:ext>
              </c:extLst>
            </c:dLbl>
            <c:dLbl>
              <c:idx val="1"/>
              <c:layout>
                <c:manualLayout>
                  <c:x val="-4.2876996622112605E-2"/>
                  <c:y val="-4.4199550449550446E-3"/>
                </c:manualLayout>
              </c:layout>
              <c:tx>
                <c:rich>
                  <a:bodyPr/>
                  <a:lstStyle/>
                  <a:p>
                    <a:fld id="{57F07218-5B9A-4B2E-961B-B391C160946D}" type="VALUE">
                      <a:rPr lang="en-US">
                        <a:latin typeface="Outfit" pitchFamily="2" charset="0"/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97046330797917"/>
                      <c:h val="0.216381256543313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9B-4F70-9980-CFA5FC809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Arkusz1!$A$5:$A$6</c:f>
              <c:strCache>
                <c:ptCount val="2"/>
                <c:pt idx="0">
                  <c:v>Dochody bieżące</c:v>
                </c:pt>
                <c:pt idx="1">
                  <c:v>Dochody majątkowe</c:v>
                </c:pt>
              </c:strCache>
            </c:strRef>
          </c:cat>
          <c:val>
            <c:numRef>
              <c:f>Arkusz1!$B$5:$B$6</c:f>
              <c:numCache>
                <c:formatCode>#,##0.00</c:formatCode>
                <c:ptCount val="2"/>
                <c:pt idx="0">
                  <c:v>176607683</c:v>
                </c:pt>
                <c:pt idx="1">
                  <c:v>32080203.82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9B-4F70-9980-CFA5FC8099A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15089138219981"/>
          <c:y val="7.8049867528599756E-2"/>
          <c:w val="0.40658029722680417"/>
          <c:h val="0.81798350020396693"/>
        </c:manualLayout>
      </c:layout>
      <c:doughnutChart>
        <c:varyColors val="1"/>
        <c:ser>
          <c:idx val="0"/>
          <c:order val="0"/>
          <c:tx>
            <c:strRef>
              <c:f>Arkusz2!$B$3</c:f>
              <c:strCache>
                <c:ptCount val="1"/>
                <c:pt idx="0">
                  <c:v>Budżet 2024</c:v>
                </c:pt>
              </c:strCache>
            </c:strRef>
          </c:tx>
          <c:dPt>
            <c:idx val="0"/>
            <c:bubble3D val="0"/>
            <c:spPr>
              <a:solidFill>
                <a:srgbClr val="3AB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B4-44BF-96F7-E91BA6052906}"/>
              </c:ext>
            </c:extLst>
          </c:dPt>
          <c:dPt>
            <c:idx val="1"/>
            <c:bubble3D val="0"/>
            <c:spPr>
              <a:solidFill>
                <a:srgbClr val="0057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B4-44BF-96F7-E91BA605290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B4-44BF-96F7-E91BA6052906}"/>
              </c:ext>
            </c:extLst>
          </c:dPt>
          <c:dPt>
            <c:idx val="3"/>
            <c:bubble3D val="0"/>
            <c:spPr>
              <a:solidFill>
                <a:srgbClr val="AAE4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B4-44BF-96F7-E91BA6052906}"/>
              </c:ext>
            </c:extLst>
          </c:dPt>
          <c:dPt>
            <c:idx val="4"/>
            <c:bubble3D val="0"/>
            <c:spPr>
              <a:solidFill>
                <a:srgbClr val="EEED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B4-44BF-96F7-E91BA6052906}"/>
              </c:ext>
            </c:extLst>
          </c:dPt>
          <c:dLbls>
            <c:dLbl>
              <c:idx val="0"/>
              <c:layout>
                <c:manualLayout>
                  <c:x val="0.16231292983460138"/>
                  <c:y val="7.2566941268733795E-2"/>
                </c:manualLayout>
              </c:layout>
              <c:tx>
                <c:rich>
                  <a:bodyPr/>
                  <a:lstStyle/>
                  <a:p>
                    <a:fld id="{E3AC0D13-5105-4551-9328-19432215B3A7}" type="CATEGORYNAME">
                      <a:rPr lang="pl-PL" b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DD2BCF79-D611-4B08-82B3-89B6856A60BD}" type="PERCENTAGE">
                      <a:rPr lang="pl-PL" baseline="0"/>
                      <a:pPr/>
                      <a:t>[PROCENTOWE]</a:t>
                    </a:fld>
                    <a:endParaRPr lang="pl-PL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B4-44BF-96F7-E91BA6052906}"/>
                </c:ext>
              </c:extLst>
            </c:dLbl>
            <c:dLbl>
              <c:idx val="1"/>
              <c:layout>
                <c:manualLayout>
                  <c:x val="0.18163589767205404"/>
                  <c:y val="7.5158617742617229E-2"/>
                </c:manualLayout>
              </c:layout>
              <c:tx>
                <c:rich>
                  <a:bodyPr/>
                  <a:lstStyle/>
                  <a:p>
                    <a:fld id="{FECB4D7F-25D2-45F4-871D-6B6B538A9676}" type="CATEGORYNAME">
                      <a:rPr lang="pl-PL" b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8CBBD491-33AB-464A-A271-4145B24D53E2}" type="PERCENTAGE">
                      <a:rPr lang="pl-PL" baseline="0"/>
                      <a:pPr/>
                      <a:t>[PROCENTOWE]</a:t>
                    </a:fld>
                    <a:endParaRPr lang="pl-PL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B4-44BF-96F7-E91BA6052906}"/>
                </c:ext>
              </c:extLst>
            </c:dLbl>
            <c:dLbl>
              <c:idx val="2"/>
              <c:layout>
                <c:manualLayout>
                  <c:x val="-0.16231292983460149"/>
                  <c:y val="-2.5916764738833495E-3"/>
                </c:manualLayout>
              </c:layout>
              <c:tx>
                <c:rich>
                  <a:bodyPr/>
                  <a:lstStyle/>
                  <a:p>
                    <a:fld id="{4E952970-08FF-46B2-A8AE-54359B08E17E}" type="CATEGORYNAME">
                      <a:rPr lang="en-US" b="0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354B8259-5C3E-44E6-A72E-C0CA140ADCC9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B4-44BF-96F7-E91BA6052906}"/>
                </c:ext>
              </c:extLst>
            </c:dLbl>
            <c:dLbl>
              <c:idx val="3"/>
              <c:layout>
                <c:manualLayout>
                  <c:x val="-0.2007574681727762"/>
                  <c:y val="6.1415596850644696E-2"/>
                </c:manualLayout>
              </c:layout>
              <c:tx>
                <c:rich>
                  <a:bodyPr/>
                  <a:lstStyle/>
                  <a:p>
                    <a:fld id="{51C34049-9592-48B5-96BE-5959E1576BAA}" type="CATEGORYNAME">
                      <a:rPr lang="pl-PL" b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08EA6639-DC58-4285-BBF2-08AD091A7BA9}" type="PERCENTAGE">
                      <a:rPr lang="pl-PL" baseline="0"/>
                      <a:pPr/>
                      <a:t>[PROCENTOWE]</a:t>
                    </a:fld>
                    <a:endParaRPr lang="pl-PL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4B4-44BF-96F7-E91BA6052906}"/>
                </c:ext>
              </c:extLst>
            </c:dLbl>
            <c:dLbl>
              <c:idx val="4"/>
              <c:layout>
                <c:manualLayout>
                  <c:x val="-0.19499819014864275"/>
                  <c:y val="-8.4927505827449873E-2"/>
                </c:manualLayout>
              </c:layout>
              <c:tx>
                <c:rich>
                  <a:bodyPr/>
                  <a:lstStyle/>
                  <a:p>
                    <a:fld id="{0FDA6E2F-08BD-4DE3-897E-E057B2FA68F6}" type="CATEGORYNAME">
                      <a:rPr lang="en-US" b="0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C11AD76A-516D-4E78-9A36-CF5D0C5AA375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4B4-44BF-96F7-E91BA605290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Outfit" pitchFamily="2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Arkusz2!$A$4:$A$8</c:f>
              <c:strCache>
                <c:ptCount val="5"/>
                <c:pt idx="0">
                  <c:v>Udział w PIT/CIT</c:v>
                </c:pt>
                <c:pt idx="1">
                  <c:v>Podatki i opłaty lokalne</c:v>
                </c:pt>
                <c:pt idx="2">
                  <c:v>Subwencje ogólne</c:v>
                </c:pt>
                <c:pt idx="3">
                  <c:v>Dotacje i środki zewnętrzne</c:v>
                </c:pt>
                <c:pt idx="4">
                  <c:v>Pozostałe dochody</c:v>
                </c:pt>
              </c:strCache>
            </c:strRef>
          </c:cat>
          <c:val>
            <c:numRef>
              <c:f>Arkusz2!$B$4:$B$8</c:f>
              <c:numCache>
                <c:formatCode>#,##0.00</c:formatCode>
                <c:ptCount val="5"/>
                <c:pt idx="0">
                  <c:v>62345249</c:v>
                </c:pt>
                <c:pt idx="1">
                  <c:v>52081255</c:v>
                </c:pt>
                <c:pt idx="2">
                  <c:v>46193225</c:v>
                </c:pt>
                <c:pt idx="3">
                  <c:v>38500247.32</c:v>
                </c:pt>
                <c:pt idx="4">
                  <c:v>9567910.5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B4-44BF-96F7-E91BA6052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57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81-4D2F-955A-29D2CEEE2456}"/>
              </c:ext>
            </c:extLst>
          </c:dPt>
          <c:dPt>
            <c:idx val="1"/>
            <c:bubble3D val="0"/>
            <c:spPr>
              <a:solidFill>
                <a:srgbClr val="3AB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81-4D2F-955A-29D2CEEE2456}"/>
              </c:ext>
            </c:extLst>
          </c:dPt>
          <c:dLbls>
            <c:dLbl>
              <c:idx val="0"/>
              <c:layout>
                <c:manualLayout>
                  <c:x val="8.8616156030772858E-2"/>
                  <c:y val="-0.401873043611038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1433945519317"/>
                      <c:h val="0.194871684836061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81-4D2F-955A-29D2CEEE2456}"/>
                </c:ext>
              </c:extLst>
            </c:dLbl>
            <c:dLbl>
              <c:idx val="1"/>
              <c:layout>
                <c:manualLayout>
                  <c:x val="-5.3238003801504667E-2"/>
                  <c:y val="-1.480031796232655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81-4D2F-955A-29D2CEEE24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utfit" pitchFamily="2" charset="0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Arkusz1!$A$26:$A$27</c:f>
              <c:strCache>
                <c:ptCount val="2"/>
                <c:pt idx="0">
                  <c:v>Wydatki bieżące</c:v>
                </c:pt>
                <c:pt idx="1">
                  <c:v>Wydatki majątkowe</c:v>
                </c:pt>
              </c:strCache>
            </c:strRef>
          </c:cat>
          <c:val>
            <c:numRef>
              <c:f>Arkusz1!$B$26:$B$27</c:f>
              <c:numCache>
                <c:formatCode>#,##0.00</c:formatCode>
                <c:ptCount val="2"/>
                <c:pt idx="0">
                  <c:v>176508957.77000001</c:v>
                </c:pt>
                <c:pt idx="1">
                  <c:v>44178929.049999997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81-4D2F-955A-29D2CEEE245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11122433983479"/>
          <c:y val="0.15906831238421756"/>
          <c:w val="0.41116285077500725"/>
          <c:h val="0.8292309182434446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57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E-4B72-8284-C4D3A5DBA3DC}"/>
              </c:ext>
            </c:extLst>
          </c:dPt>
          <c:dPt>
            <c:idx val="1"/>
            <c:bubble3D val="0"/>
            <c:spPr>
              <a:solidFill>
                <a:srgbClr val="3AB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E-4B72-8284-C4D3A5DBA3D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E-4B72-8284-C4D3A5DBA3DC}"/>
              </c:ext>
            </c:extLst>
          </c:dPt>
          <c:dPt>
            <c:idx val="3"/>
            <c:bubble3D val="0"/>
            <c:spPr>
              <a:solidFill>
                <a:srgbClr val="AAE4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FE-4B72-8284-C4D3A5DBA3DC}"/>
              </c:ext>
            </c:extLst>
          </c:dPt>
          <c:dPt>
            <c:idx val="4"/>
            <c:bubble3D val="0"/>
            <c:spPr>
              <a:solidFill>
                <a:srgbClr val="1D8D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FE-4B72-8284-C4D3A5DBA3DC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FE-4B72-8284-C4D3A5DBA3DC}"/>
              </c:ext>
            </c:extLst>
          </c:dPt>
          <c:dPt>
            <c:idx val="6"/>
            <c:bubble3D val="0"/>
            <c:spPr>
              <a:solidFill>
                <a:srgbClr val="E2EF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8FE-4B72-8284-C4D3A5DBA3DC}"/>
              </c:ext>
            </c:extLst>
          </c:dPt>
          <c:dPt>
            <c:idx val="7"/>
            <c:bubble3D val="0"/>
            <c:spPr>
              <a:solidFill>
                <a:srgbClr val="C2F4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8FE-4B72-8284-C4D3A5DBA3DC}"/>
              </c:ext>
            </c:extLst>
          </c:dPt>
          <c:dPt>
            <c:idx val="8"/>
            <c:bubble3D val="0"/>
            <c:spPr>
              <a:solidFill>
                <a:srgbClr val="FFF2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8FE-4B72-8284-C4D3A5DBA3DC}"/>
              </c:ext>
            </c:extLst>
          </c:dPt>
          <c:dLbls>
            <c:dLbl>
              <c:idx val="0"/>
              <c:layout>
                <c:manualLayout>
                  <c:x val="0.1699996871294141"/>
                  <c:y val="3.2931406015964636E-2"/>
                </c:manualLayout>
              </c:layout>
              <c:tx>
                <c:rich>
                  <a:bodyPr/>
                  <a:lstStyle/>
                  <a:p>
                    <a:fld id="{62888D5C-4584-4D37-9316-5E04DDC3B4F6}" type="CATEGORYNAME">
                      <a:rPr lang="pl-PL" b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3A8813EF-5539-46FF-9B93-C985EA065731}" type="PERCENTAGE">
                      <a:rPr lang="pl-PL" baseline="0"/>
                      <a:pPr/>
                      <a:t>[PROCENTOWE]</a:t>
                    </a:fld>
                    <a:endParaRPr lang="pl-PL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45079940221994"/>
                      <c:h val="0.148091245048660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FE-4B72-8284-C4D3A5DBA3DC}"/>
                </c:ext>
              </c:extLst>
            </c:dLbl>
            <c:dLbl>
              <c:idx val="1"/>
              <c:layout>
                <c:manualLayout>
                  <c:x val="0.24148512147922846"/>
                  <c:y val="8.7011032534090593E-3"/>
                </c:manualLayout>
              </c:layout>
              <c:tx>
                <c:rich>
                  <a:bodyPr/>
                  <a:lstStyle/>
                  <a:p>
                    <a:fld id="{1F2D652B-83C0-47F1-A85D-784B8A46EA47}" type="CATEGORYNAME">
                      <a:rPr lang="en-US" b="0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D969C193-BCF8-4AF1-90C0-132439AE2EBC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FE-4B72-8284-C4D3A5DBA3DC}"/>
                </c:ext>
              </c:extLst>
            </c:dLbl>
            <c:dLbl>
              <c:idx val="2"/>
              <c:layout>
                <c:manualLayout>
                  <c:x val="-0.18057789381319905"/>
                  <c:y val="8.5345545900185504E-2"/>
                </c:manualLayout>
              </c:layout>
              <c:tx>
                <c:rich>
                  <a:bodyPr/>
                  <a:lstStyle/>
                  <a:p>
                    <a:fld id="{949C7C3D-122A-4A50-BC7C-41D6BEC92822}" type="CATEGORYNAME">
                      <a:rPr lang="pl-PL" b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E0F521DF-5CE3-42E5-B433-A06CE2B237C6}" type="PERCENTAGE">
                      <a:rPr lang="pl-PL" baseline="0"/>
                      <a:pPr/>
                      <a:t>[PROCENTOWE]</a:t>
                    </a:fld>
                    <a:endParaRPr lang="pl-PL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FE-4B72-8284-C4D3A5DBA3DC}"/>
                </c:ext>
              </c:extLst>
            </c:dLbl>
            <c:dLbl>
              <c:idx val="3"/>
              <c:layout>
                <c:manualLayout>
                  <c:x val="-0.24367410798272429"/>
                  <c:y val="9.4689972386165763E-2"/>
                </c:manualLayout>
              </c:layout>
              <c:tx>
                <c:rich>
                  <a:bodyPr/>
                  <a:lstStyle/>
                  <a:p>
                    <a:fld id="{18992855-4BDA-46DE-A81E-BC8D7B72D40C}" type="CATEGORYNAME">
                      <a:rPr lang="pl-PL" b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DCDC6667-8C0E-4A52-B513-E3FF225BC1DB}" type="PERCENTAGE">
                      <a:rPr lang="pl-PL" baseline="0"/>
                      <a:pPr/>
                      <a:t>[PROCENTOWE]</a:t>
                    </a:fld>
                    <a:endParaRPr lang="pl-PL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071524396759"/>
                      <c:h val="0.159353009784796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8FE-4B72-8284-C4D3A5DBA3DC}"/>
                </c:ext>
              </c:extLst>
            </c:dLbl>
            <c:dLbl>
              <c:idx val="4"/>
              <c:layout>
                <c:manualLayout>
                  <c:x val="-0.25251022737532086"/>
                  <c:y val="7.1659857928685372E-2"/>
                </c:manualLayout>
              </c:layout>
              <c:tx>
                <c:rich>
                  <a:bodyPr/>
                  <a:lstStyle/>
                  <a:p>
                    <a:fld id="{F638E09B-20CD-4717-AAED-A5B501E6BBC7}" type="CATEGORYNAME">
                      <a:rPr lang="en-US" b="0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16718F69-0BAD-40C1-8641-DD5E0AEE2315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8FE-4B72-8284-C4D3A5DBA3DC}"/>
                </c:ext>
              </c:extLst>
            </c:dLbl>
            <c:dLbl>
              <c:idx val="5"/>
              <c:layout>
                <c:manualLayout>
                  <c:x val="-0.27085347191128967"/>
                  <c:y val="-2.8252560209332325E-2"/>
                </c:manualLayout>
              </c:layout>
              <c:tx>
                <c:rich>
                  <a:bodyPr/>
                  <a:lstStyle/>
                  <a:p>
                    <a:fld id="{460EAAF8-0097-4A3C-B722-9BDD589D128C}" type="CATEGORYNAME">
                      <a:rPr lang="pl-PL" b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AD588797-FE96-45AC-94C5-DD0E7AC10CE0}" type="PERCENTAGE">
                      <a:rPr lang="pl-PL" baseline="0"/>
                      <a:pPr/>
                      <a:t>[PROCENTOWE]</a:t>
                    </a:fld>
                    <a:endParaRPr lang="pl-PL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34878693457467"/>
                      <c:h val="0.16253371358188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8FE-4B72-8284-C4D3A5DBA3DC}"/>
                </c:ext>
              </c:extLst>
            </c:dLbl>
            <c:dLbl>
              <c:idx val="6"/>
              <c:layout>
                <c:manualLayout>
                  <c:x val="-0.19187378226017554"/>
                  <c:y val="-0.20063012267190353"/>
                </c:manualLayout>
              </c:layout>
              <c:tx>
                <c:rich>
                  <a:bodyPr/>
                  <a:lstStyle/>
                  <a:p>
                    <a:fld id="{9376C1F2-5ACC-48DF-A801-B31F21F1EE78}" type="CATEGORYNAME">
                      <a:rPr lang="pl-PL" b="0"/>
                      <a:pPr/>
                      <a:t>[NAZWA KATEGORII]</a:t>
                    </a:fld>
                    <a:r>
                      <a:rPr lang="pl-PL" baseline="0" dirty="0"/>
                      <a:t>
</a:t>
                    </a:r>
                    <a:fld id="{7DA82EEB-A131-4904-8C31-42BDCA72D780}" type="PERCENTAGE">
                      <a:rPr lang="pl-PL" baseline="0"/>
                      <a:pPr/>
                      <a:t>[PROCENTOWE]</a:t>
                    </a:fld>
                    <a:endParaRPr lang="pl-PL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8FE-4B72-8284-C4D3A5DBA3DC}"/>
                </c:ext>
              </c:extLst>
            </c:dLbl>
            <c:dLbl>
              <c:idx val="7"/>
              <c:layout>
                <c:manualLayout>
                  <c:x val="-1.5179318257123079E-2"/>
                  <c:y val="-0.18538093436054204"/>
                </c:manualLayout>
              </c:layout>
              <c:tx>
                <c:rich>
                  <a:bodyPr/>
                  <a:lstStyle/>
                  <a:p>
                    <a:fld id="{4B64568B-8C23-451A-8778-B605D45AFDBC}" type="CATEGORYNAME">
                      <a:rPr lang="en-US" b="0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FC851FD8-113C-4DC4-8AFF-5661255CA6B8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8FE-4B72-8284-C4D3A5DBA3DC}"/>
                </c:ext>
              </c:extLst>
            </c:dLbl>
            <c:dLbl>
              <c:idx val="8"/>
              <c:layout>
                <c:manualLayout>
                  <c:x val="0.20550943998998411"/>
                  <c:y val="-0.16818109074097123"/>
                </c:manualLayout>
              </c:layout>
              <c:tx>
                <c:rich>
                  <a:bodyPr/>
                  <a:lstStyle/>
                  <a:p>
                    <a:fld id="{3F079186-8EAC-4423-867F-5B03F26D3299}" type="CATEGORYNAME">
                      <a:rPr lang="en-US" b="0"/>
                      <a:pPr/>
                      <a:t>[NAZWA KATEGORII]</a:t>
                    </a:fld>
                    <a:r>
                      <a:rPr lang="en-US" baseline="0" dirty="0"/>
                      <a:t>
</a:t>
                    </a:r>
                    <a:fld id="{6E8F838A-A29A-4FD3-9CF4-6F483A784D11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8FE-4B72-8284-C4D3A5DBA3D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Outfit" pitchFamily="2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Arkusz3!$A$3:$A$11</c:f>
              <c:strCache>
                <c:ptCount val="9"/>
                <c:pt idx="0">
                  <c:v>Oświata i edukacyjna opieka wychowawcza</c:v>
                </c:pt>
                <c:pt idx="1">
                  <c:v>Transport i łączność</c:v>
                </c:pt>
                <c:pt idx="2">
                  <c:v>Gospodarka komunalna i ochrona środowiska</c:v>
                </c:pt>
                <c:pt idx="3">
                  <c:v>Rodzina, ochrona zdrowia, pomoc i polityka społeczna </c:v>
                </c:pt>
                <c:pt idx="4">
                  <c:v>Administracja publiczna</c:v>
                </c:pt>
                <c:pt idx="5">
                  <c:v>Bezpieczeństwo publiczne i ochrona przeciwpożarowa</c:v>
                </c:pt>
                <c:pt idx="6">
                  <c:v>Kultura i ochrona dziedzictwa narodowego</c:v>
                </c:pt>
                <c:pt idx="7">
                  <c:v>Kultura fizyczna</c:v>
                </c:pt>
                <c:pt idx="8">
                  <c:v>Pozostałe</c:v>
                </c:pt>
              </c:strCache>
            </c:strRef>
          </c:cat>
          <c:val>
            <c:numRef>
              <c:f>Arkusz3!$B$3:$B$11</c:f>
              <c:numCache>
                <c:formatCode>#,##0.00</c:formatCode>
                <c:ptCount val="9"/>
                <c:pt idx="0">
                  <c:v>101568746.56</c:v>
                </c:pt>
                <c:pt idx="1">
                  <c:v>25149645.420000002</c:v>
                </c:pt>
                <c:pt idx="2">
                  <c:v>31473551.510000002</c:v>
                </c:pt>
                <c:pt idx="3">
                  <c:v>17445454.510000002</c:v>
                </c:pt>
                <c:pt idx="4">
                  <c:v>18667213.66</c:v>
                </c:pt>
                <c:pt idx="5">
                  <c:v>3451182.2</c:v>
                </c:pt>
                <c:pt idx="6">
                  <c:v>6836124.0700000003</c:v>
                </c:pt>
                <c:pt idx="7">
                  <c:v>5798236.7199999997</c:v>
                </c:pt>
                <c:pt idx="8">
                  <c:v>10297732.169999979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8FE-4B72-8284-C4D3A5DBA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Arkusz4!$A$6</c:f>
              <c:strCache>
                <c:ptCount val="1"/>
                <c:pt idx="0">
                  <c:v>Wskaźnik planowanej kwoty spłaty zobowiązań</c:v>
                </c:pt>
              </c:strCache>
            </c:strRef>
          </c:tx>
          <c:spPr>
            <a:ln w="28575" cap="rnd">
              <a:solidFill>
                <a:srgbClr val="3AB4A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utfit" pitchFamily="2" charset="0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Arkusz4!$B$5:$L$5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Arkusz4!$B$6:$L$6</c:f>
              <c:numCache>
                <c:formatCode>0.00%</c:formatCode>
                <c:ptCount val="11"/>
                <c:pt idx="0">
                  <c:v>7.8100000000000003E-2</c:v>
                </c:pt>
                <c:pt idx="1">
                  <c:v>7.3700000000000002E-2</c:v>
                </c:pt>
                <c:pt idx="2">
                  <c:v>3.7900000000000003E-2</c:v>
                </c:pt>
                <c:pt idx="3">
                  <c:v>3.5999999999999997E-2</c:v>
                </c:pt>
                <c:pt idx="4">
                  <c:v>3.1699999999999999E-2</c:v>
                </c:pt>
                <c:pt idx="5">
                  <c:v>3.04E-2</c:v>
                </c:pt>
                <c:pt idx="6">
                  <c:v>2.9000000000000001E-2</c:v>
                </c:pt>
                <c:pt idx="7">
                  <c:v>3.5999999999999997E-2</c:v>
                </c:pt>
                <c:pt idx="8">
                  <c:v>5.5800000000000002E-2</c:v>
                </c:pt>
                <c:pt idx="9">
                  <c:v>4.9599999999999998E-2</c:v>
                </c:pt>
                <c:pt idx="10">
                  <c:v>4.58E-2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B-48AE-9D90-BBE95BA7B35A}"/>
            </c:ext>
          </c:extLst>
        </c:ser>
        <c:ser>
          <c:idx val="1"/>
          <c:order val="1"/>
          <c:tx>
            <c:strRef>
              <c:f>Arkusz4!$A$7</c:f>
              <c:strCache>
                <c:ptCount val="1"/>
                <c:pt idx="0">
                  <c:v>Dopuszczalny wskaźnik spłaty zobowiązań</c:v>
                </c:pt>
              </c:strCache>
            </c:strRef>
          </c:tx>
          <c:spPr>
            <a:ln w="28575" cap="rnd">
              <a:solidFill>
                <a:srgbClr val="00576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utfit" pitchFamily="2" charset="0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Arkusz4!$B$5:$L$5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Arkusz4!$B$7:$L$7</c:f>
              <c:numCache>
                <c:formatCode>0.00%</c:formatCode>
                <c:ptCount val="11"/>
                <c:pt idx="0">
                  <c:v>0.13730000000000001</c:v>
                </c:pt>
                <c:pt idx="1">
                  <c:v>0.12139999999999999</c:v>
                </c:pt>
                <c:pt idx="2">
                  <c:v>8.8800000000000004E-2</c:v>
                </c:pt>
                <c:pt idx="3">
                  <c:v>8.0199999999999994E-2</c:v>
                </c:pt>
                <c:pt idx="4">
                  <c:v>7.8E-2</c:v>
                </c:pt>
                <c:pt idx="5">
                  <c:v>6.6400000000000001E-2</c:v>
                </c:pt>
                <c:pt idx="6">
                  <c:v>6.1199999999999997E-2</c:v>
                </c:pt>
                <c:pt idx="7">
                  <c:v>7.17E-2</c:v>
                </c:pt>
                <c:pt idx="8">
                  <c:v>8.0100000000000005E-2</c:v>
                </c:pt>
                <c:pt idx="9">
                  <c:v>8.0299999999999996E-2</c:v>
                </c:pt>
                <c:pt idx="10">
                  <c:v>8.0399999999999999E-2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FB-48AE-9D90-BBE95BA7B35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2358328"/>
        <c:axId val="356613512"/>
      </c:lineChart>
      <c:catAx>
        <c:axId val="36235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  <a:ea typeface="+mn-ea"/>
                <a:cs typeface="+mn-cs"/>
              </a:defRPr>
            </a:pPr>
            <a:endParaRPr lang="pl-PL"/>
          </a:p>
        </c:txPr>
        <c:crossAx val="356613512"/>
        <c:crosses val="autoZero"/>
        <c:auto val="1"/>
        <c:lblAlgn val="ctr"/>
        <c:lblOffset val="100"/>
        <c:noMultiLvlLbl val="0"/>
      </c:catAx>
      <c:valAx>
        <c:axId val="35661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  <a:ea typeface="+mn-ea"/>
                <a:cs typeface="+mn-cs"/>
              </a:defRPr>
            </a:pPr>
            <a:endParaRPr lang="pl-PL"/>
          </a:p>
        </c:txPr>
        <c:crossAx val="36235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utfit" pitchFamily="2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08C2B-04E7-7384-671C-00BFBDB4C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CEDC44-D5D9-4044-B002-09084F0CD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878F14-53A9-1254-7942-14FAD95B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3BE8B0-B7AA-8D1A-68AD-6DF13B3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953201-6641-8187-86E5-26B1D103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63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065531-2A59-7DEB-B7BE-8CEADEBF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8254679-3B89-4D44-6D76-2EB462433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2F4FAA-DDA0-095F-AC20-92076AAB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165F12-B122-2AED-EECD-9AD53C8C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1BCFCE-1263-C545-F975-8B39087D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3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D124897-2313-CEEB-152E-A48886AE4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3285027-7020-7D61-4DCD-A695900D0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D02865-5BCC-E9F0-DA8E-0984F6EE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A80EF2-BCC3-D9ED-D559-6AD7A332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A51FB5-DF44-7EDF-B90F-E45EFB7A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37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F08AF3-BD10-664C-24E7-EDBD7CB0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FCF6E5-65A3-B5D8-4091-523583234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30EFC0-348B-CFE3-0C7C-CF5A39B9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C64430-1F47-B1AE-2486-F136C139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9A3D7E-2FB8-BEE6-DA36-5FA1486A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45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A7B424-47F6-DBEE-329A-9FC65878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76DC02-1A74-A295-787E-6875CB8EF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3B962C-8FD1-7A7C-05A7-35D8D042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6BB417-2763-A236-DCA2-52E2FD1F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CC41DF-91F1-9129-0859-CEA25006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75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825F4B-5573-641E-55CB-7C68320C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2A8347-78FC-C214-DE6C-5F95B95DD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314EA0-2228-B04F-AF43-ED88E25CF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3576BD-896E-FA50-09A3-DC470E6A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6C06A0-D291-281C-F835-CB059075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ED4B93-D740-B302-474B-0BFB12F1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48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68365-5DE7-951C-B9A0-9540270B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EB180E-FC7D-D0E5-0B2C-F30017D8A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3CF778-7BD9-B05A-F262-6F20A1F1B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FBD5CE5-7368-F5F9-A27E-E5D857FDE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D540CB4-B0E6-0B46-382E-60490D616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8BD6615-F8B2-F445-7318-21F5925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7114B5B-7D1C-B79D-369F-E956FC4A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F57537B-F53B-F91F-C9A3-18684AED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81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7C6AF-F044-300E-71BD-798EC6D7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DEE8BD-FF8D-AA05-2E23-E656E3D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AF19F8-976B-9FEE-08EF-5F18AB93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E9495C3-BA7B-0FBC-ED1B-57CDB5EB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67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8627019-52B0-E7D3-5032-6ACA1754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03A5ACB-A68A-3A77-AD50-07C84AE0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0E0CF8-0B90-2D03-DBCC-6FEE466D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3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45210A-F6C4-01B1-D00C-ED974A25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37D7D4-18B0-9973-7FFE-E04DF378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0619D4-0407-A8FB-3F6E-8C6D29902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81E8C7-FDCD-3580-DC97-9D891EAE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2621A2D-41E4-3495-3060-47CB9198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B5553B-7AF5-02A2-BE22-85027425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89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277C18-E66E-2548-83AA-4EDB2959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3B991EA-6907-F5C6-3257-C7286B69E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E9D97B-C65B-A233-D4E0-0A863BCA7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5FA0D9-C191-6939-E907-738D772D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7DB6F44-6A80-DF4B-1F67-64CFFFAB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168DF3-59F6-DFF7-58BE-90FFE4E3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7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9F89260-57FF-390F-A07E-0448D731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19747C-EF0A-71A9-9DDD-4D40C118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645D7B-9DF0-E1F9-9461-CE7F4C5CB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65A56-BF89-44B6-B21C-D430C2AAF164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A7F75B-54C0-40B3-1AC2-87A61791D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145904-ED3F-9104-78EC-07E83A6EA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F74CD-41A7-4112-9552-398877B77D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0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B67465-E2D4-79A9-B57F-311621D8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47B299E-CEA4-C78F-6CB1-58DAEF0C1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3FB9EAE-B402-8E07-F064-C6F9172E4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C30BE467-0B09-19EC-C51D-D9F3E0418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DOCHODY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STRUKTURA</a:t>
            </a:r>
            <a:endParaRPr lang="pl-PL" sz="5000" b="1" dirty="0">
              <a:solidFill>
                <a:srgbClr val="FF0000"/>
              </a:solidFill>
              <a:latin typeface="Outfit" pitchFamily="2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9C4242AD-11E1-953D-323E-11FE182BD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sp>
        <p:nvSpPr>
          <p:cNvPr id="18" name="Podtytuł 2">
            <a:extLst>
              <a:ext uri="{FF2B5EF4-FFF2-40B4-BE49-F238E27FC236}">
                <a16:creationId xmlns:a16="http://schemas.microsoft.com/office/drawing/2014/main" id="{9185EDF3-268B-7700-AD13-2BC22A7D9E8E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10  |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DOCHODY | STRUKTURA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6A07C538-9CD9-AA42-B655-E77077AC7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graphicFrame>
        <p:nvGraphicFramePr>
          <p:cNvPr id="21" name="Wykres 20">
            <a:extLst>
              <a:ext uri="{FF2B5EF4-FFF2-40B4-BE49-F238E27FC236}">
                <a16:creationId xmlns:a16="http://schemas.microsoft.com/office/drawing/2014/main" id="{7DE91201-5FFD-0E61-503E-485287222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532136"/>
              </p:ext>
            </p:extLst>
          </p:nvPr>
        </p:nvGraphicFramePr>
        <p:xfrm>
          <a:off x="693821" y="1567883"/>
          <a:ext cx="10618955" cy="459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305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5"/>
            <a:ext cx="10960768" cy="867352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DOCHODY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PODATKI I OPŁATY</a:t>
            </a:r>
            <a:endParaRPr lang="pl-PL" sz="5000" b="1" dirty="0">
              <a:solidFill>
                <a:srgbClr val="FF0000"/>
              </a:solidFill>
              <a:latin typeface="Outfit" pitchFamily="2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FAFEDA5-99F3-3731-38A2-E38FF7429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24399"/>
              </p:ext>
            </p:extLst>
          </p:nvPr>
        </p:nvGraphicFramePr>
        <p:xfrm>
          <a:off x="1037343" y="1597906"/>
          <a:ext cx="9900744" cy="4587461"/>
        </p:xfrm>
        <a:graphic>
          <a:graphicData uri="http://schemas.openxmlformats.org/drawingml/2006/table">
            <a:tbl>
              <a:tblPr firstRow="1" firstCol="1" bandRow="1"/>
              <a:tblGrid>
                <a:gridCol w="7675733">
                  <a:extLst>
                    <a:ext uri="{9D8B030D-6E8A-4147-A177-3AD203B41FA5}">
                      <a16:colId xmlns:a16="http://schemas.microsoft.com/office/drawing/2014/main" val="3274739424"/>
                    </a:ext>
                  </a:extLst>
                </a:gridCol>
                <a:gridCol w="2225011">
                  <a:extLst>
                    <a:ext uri="{9D8B030D-6E8A-4147-A177-3AD203B41FA5}">
                      <a16:colId xmlns:a16="http://schemas.microsoft.com/office/drawing/2014/main" val="768044806"/>
                    </a:ext>
                  </a:extLst>
                </a:gridCol>
              </a:tblGrid>
              <a:tr h="33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BUDŻET 2024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23693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Karta podatkowa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05087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Podatek od nieruchomości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30 795 400,00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21226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Podatek rolny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533 737,00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65483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Podatek leśny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347 378,00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490323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Podatek od środków transportowych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1 167 000,00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64374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Podatek od czynności cywilnoprawnych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1 984 632,00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378756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Podatek od spadków i darowizn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32830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Wpływy z kosztów egzekucyjnych, opłaty komorniczej i kosztów upomnień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65 100,00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832426"/>
                  </a:ext>
                </a:extLst>
              </a:tr>
              <a:tr h="2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Wpływy z odsetek od nieterminowych wpłat z tytułu podatków i opłat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361 600,00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457826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Opłata skarbowa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003699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Opłata eksploatacyjna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76576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Opłata za sprzedaż napojów alkoholowych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103896"/>
                  </a:ext>
                </a:extLst>
              </a:tr>
              <a:tr h="244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Wpływy z części opłaty za zezwolenie na sprzedaż napojów alkoholowych w obrocie hurtowym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700508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Wpływy z innych lokalnych opłat (parkingowa, adiacencka, zajęcie pasa)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1 459 000,00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79355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Wpływy z opłaty za gospodarowanie odpadami komunalnymi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13 225 608,00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51209"/>
                  </a:ext>
                </a:extLst>
              </a:tr>
              <a:tr h="23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Podatek dochodowy od osób fizycznych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59 743 154,00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369727"/>
                  </a:ext>
                </a:extLst>
              </a:tr>
              <a:tr h="22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Podatek od osób prawnych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2 602 095,00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846951"/>
                  </a:ext>
                </a:extLst>
              </a:tr>
              <a:tr h="2229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114.141.704,00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0" marR="59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17125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958990AE-DF0F-F511-9E15-12D003949D99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rgbClr val="005761"/>
                </a:solidFill>
                <a:latin typeface="Outfit" pitchFamily="2" charset="0"/>
              </a:rPr>
              <a:t>11  </a:t>
            </a:r>
            <a:r>
              <a:rPr lang="pl-PL" sz="1400" dirty="0">
                <a:solidFill>
                  <a:srgbClr val="005761"/>
                </a:solidFill>
                <a:latin typeface="Outfit" pitchFamily="2" charset="0"/>
              </a:rPr>
              <a:t>|  DOCHODY  |  PODATKI I OPŁATY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A98E3A5-4E9E-E19F-3936-D6C2449BF2C6}"/>
              </a:ext>
            </a:extLst>
          </p:cNvPr>
          <p:cNvSpPr txBox="1"/>
          <p:nvPr/>
        </p:nvSpPr>
        <p:spPr>
          <a:xfrm>
            <a:off x="9508763" y="1257664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253773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WYDATKI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MAJĄTKOWE</a:t>
            </a:r>
            <a:r>
              <a:rPr lang="pl-PL" sz="3200" b="1" dirty="0">
                <a:solidFill>
                  <a:schemeClr val="bg1">
                    <a:lumMod val="50000"/>
                  </a:schemeClr>
                </a:solidFill>
                <a:latin typeface="Outfit" pitchFamily="2" charset="0"/>
              </a:rPr>
              <a:t>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I BIEŻĄCE</a:t>
            </a:r>
            <a:endParaRPr lang="pl-PL" sz="5000" b="1" dirty="0">
              <a:solidFill>
                <a:srgbClr val="3AB4A2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12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|  WYDATKI MAJĄTKOWE I BIEŻĄCE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713DACA-683D-9957-F701-7A1B0537E3A3}"/>
              </a:ext>
            </a:extLst>
          </p:cNvPr>
          <p:cNvSpPr/>
          <p:nvPr/>
        </p:nvSpPr>
        <p:spPr>
          <a:xfrm>
            <a:off x="657726" y="3352636"/>
            <a:ext cx="10780295" cy="95333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F43385C-F368-EEF3-90C3-52E4D89F61DA}"/>
              </a:ext>
            </a:extLst>
          </p:cNvPr>
          <p:cNvSpPr/>
          <p:nvPr/>
        </p:nvSpPr>
        <p:spPr>
          <a:xfrm>
            <a:off x="657726" y="2249157"/>
            <a:ext cx="10780295" cy="953335"/>
          </a:xfrm>
          <a:prstGeom prst="rect">
            <a:avLst/>
          </a:prstGeom>
          <a:solidFill>
            <a:srgbClr val="3AB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A44622A-92C8-1064-B29B-5B29E6F1C21F}"/>
              </a:ext>
            </a:extLst>
          </p:cNvPr>
          <p:cNvSpPr txBox="1"/>
          <p:nvPr/>
        </p:nvSpPr>
        <p:spPr>
          <a:xfrm>
            <a:off x="915903" y="2371881"/>
            <a:ext cx="945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Outfit" pitchFamily="2" charset="0"/>
              </a:rPr>
              <a:t>WYDATKI BIEŻĄCE – </a:t>
            </a:r>
            <a:r>
              <a:rPr lang="pl-PL" sz="4000" b="1" dirty="0">
                <a:solidFill>
                  <a:schemeClr val="bg1"/>
                </a:solidFill>
                <a:latin typeface="Outfit" pitchFamily="2" charset="0"/>
                <a:ea typeface="Calibri"/>
                <a:cs typeface="Calibri"/>
              </a:rPr>
              <a:t>176 508 957,77</a:t>
            </a:r>
            <a:endParaRPr lang="en-US" sz="4000" b="1" dirty="0">
              <a:solidFill>
                <a:schemeClr val="bg1"/>
              </a:solidFill>
              <a:latin typeface="Outfit" pitchFamily="2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A3C2B6C-4FD8-1EF6-8EBF-70EF6666D0C7}"/>
              </a:ext>
            </a:extLst>
          </p:cNvPr>
          <p:cNvSpPr txBox="1"/>
          <p:nvPr/>
        </p:nvSpPr>
        <p:spPr>
          <a:xfrm>
            <a:off x="915903" y="3475360"/>
            <a:ext cx="10522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Outfit" pitchFamily="2" charset="0"/>
              </a:rPr>
              <a:t>WYDATKI MAJĄTKOWE – </a:t>
            </a:r>
            <a:r>
              <a:rPr lang="pl-PL" sz="4000" b="1" dirty="0">
                <a:solidFill>
                  <a:schemeClr val="bg1"/>
                </a:solidFill>
                <a:latin typeface="Outfit" pitchFamily="2" charset="0"/>
                <a:ea typeface="Calibri"/>
                <a:cs typeface="Calibri"/>
              </a:rPr>
              <a:t>44 178 929,05</a:t>
            </a:r>
            <a:endParaRPr lang="en-US" sz="4000" b="1" dirty="0">
              <a:solidFill>
                <a:schemeClr val="bg1"/>
              </a:solidFill>
              <a:latin typeface="Outfit" pitchFamily="2" charset="0"/>
            </a:endParaRP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050BC8DF-808A-BEAC-B711-41C0C2689243}"/>
              </a:ext>
            </a:extLst>
          </p:cNvPr>
          <p:cNvCxnSpPr>
            <a:cxnSpLocks/>
          </p:cNvCxnSpPr>
          <p:nvPr/>
        </p:nvCxnSpPr>
        <p:spPr>
          <a:xfrm flipH="1">
            <a:off x="1811215" y="4572000"/>
            <a:ext cx="9626806" cy="0"/>
          </a:xfrm>
          <a:prstGeom prst="line">
            <a:avLst/>
          </a:prstGeom>
          <a:ln>
            <a:solidFill>
              <a:srgbClr val="4A494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953750B-0402-619B-A40F-8F7B7365A485}"/>
              </a:ext>
            </a:extLst>
          </p:cNvPr>
          <p:cNvSpPr txBox="1"/>
          <p:nvPr/>
        </p:nvSpPr>
        <p:spPr>
          <a:xfrm>
            <a:off x="2086983" y="4648445"/>
            <a:ext cx="9411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Outfit" pitchFamily="2" charset="0"/>
              </a:rPr>
              <a:t>WYDATKI OGÓŁEM – </a:t>
            </a:r>
            <a:r>
              <a:rPr lang="pl-PL" sz="4000" b="1" dirty="0">
                <a:latin typeface="Outfit" pitchFamily="2" charset="0"/>
                <a:ea typeface="Calibri" panose="020F0502020204030204"/>
                <a:cs typeface="Calibri" panose="020F0502020204030204"/>
              </a:rPr>
              <a:t>220 687 886,82</a:t>
            </a:r>
            <a:endParaRPr lang="en-US" sz="4000" b="1" dirty="0">
              <a:latin typeface="Outfit" pitchFamily="2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4E59FBE-2763-247A-BE28-B761BD9B4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A577414-0ECE-52C6-9C8C-06053ED84AB3}"/>
              </a:ext>
            </a:extLst>
          </p:cNvPr>
          <p:cNvSpPr txBox="1"/>
          <p:nvPr/>
        </p:nvSpPr>
        <p:spPr>
          <a:xfrm>
            <a:off x="657726" y="5530687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153208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WYDATKI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MAJĄTKOWE</a:t>
            </a:r>
            <a:r>
              <a:rPr lang="pl-PL" sz="3200" b="1" dirty="0">
                <a:solidFill>
                  <a:schemeClr val="bg1">
                    <a:lumMod val="50000"/>
                  </a:schemeClr>
                </a:solidFill>
                <a:latin typeface="Outfit" pitchFamily="2" charset="0"/>
              </a:rPr>
              <a:t>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I BIEŻĄCE</a:t>
            </a:r>
            <a:endParaRPr lang="pl-PL" sz="5000" b="1" dirty="0">
              <a:solidFill>
                <a:srgbClr val="3AB4A2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13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|  WYDATKI MAJĄTKOWE I BIEŻĄCE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4E59FBE-2763-247A-BE28-B761BD9B4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DAF470E9-D288-97F8-600D-6818C8304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401531"/>
              </p:ext>
            </p:extLst>
          </p:nvPr>
        </p:nvGraphicFramePr>
        <p:xfrm>
          <a:off x="975227" y="1746169"/>
          <a:ext cx="9888716" cy="400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D73E785A-1F27-4598-C629-C3B2A996B136}"/>
              </a:ext>
            </a:extLst>
          </p:cNvPr>
          <p:cNvSpPr txBox="1"/>
          <p:nvPr/>
        </p:nvSpPr>
        <p:spPr>
          <a:xfrm>
            <a:off x="657726" y="5530687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80923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WYDATKI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STRUKTURA</a:t>
            </a:r>
            <a:endParaRPr lang="pl-PL" sz="50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14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WYDATKI  |  STRUKTURA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11E447C-B90A-429A-1BC3-58A658307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87719"/>
              </p:ext>
            </p:extLst>
          </p:nvPr>
        </p:nvGraphicFramePr>
        <p:xfrm>
          <a:off x="1584051" y="1608931"/>
          <a:ext cx="9023898" cy="4217035"/>
        </p:xfrm>
        <a:graphic>
          <a:graphicData uri="http://schemas.openxmlformats.org/drawingml/2006/table">
            <a:tbl>
              <a:tblPr firstRow="1" firstCol="1" bandRow="1"/>
              <a:tblGrid>
                <a:gridCol w="4824249">
                  <a:extLst>
                    <a:ext uri="{9D8B030D-6E8A-4147-A177-3AD203B41FA5}">
                      <a16:colId xmlns:a16="http://schemas.microsoft.com/office/drawing/2014/main" val="3586610289"/>
                    </a:ext>
                  </a:extLst>
                </a:gridCol>
                <a:gridCol w="1986455">
                  <a:extLst>
                    <a:ext uri="{9D8B030D-6E8A-4147-A177-3AD203B41FA5}">
                      <a16:colId xmlns:a16="http://schemas.microsoft.com/office/drawing/2014/main" val="1071056597"/>
                    </a:ext>
                  </a:extLst>
                </a:gridCol>
                <a:gridCol w="2213194">
                  <a:extLst>
                    <a:ext uri="{9D8B030D-6E8A-4147-A177-3AD203B41FA5}">
                      <a16:colId xmlns:a16="http://schemas.microsoft.com/office/drawing/2014/main" val="2921331544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BUDŻET 2023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BUDŻET 2024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70596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Oświata i edukacyjna opieka wychowawcza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90 282 902,49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101 568 746,56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442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i łączność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31 983 152,81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25 149 645,42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0637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Gospodarka komunalna i ochrona środowiska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21 110 379,76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31 473 551,51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65737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Rodzina, ochrona zdrowia, pomoc i polityka społeczna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20 063 499,55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17 445 454,51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359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Administracja publiczna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19 162 041,89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18 667 213,66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24119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Bezpieczeństwo publiczne i ochrona przeciwpożarowa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2 897 268,83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3 451 182,20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77249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Kultura i ochrona dziedzictwa narodowego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6 659 543,46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6 836 124,07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787003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Kultura fizyczna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7 551 642,94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5 798 236,72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54552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Pozostałe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12 474 884,52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10 297 732,17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9004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WYDATKI OGÓŁEM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212 185 316,25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220 687 886,82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59076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4C9C8050-088F-6632-1182-BB170568EF1E}"/>
              </a:ext>
            </a:extLst>
          </p:cNvPr>
          <p:cNvSpPr txBox="1"/>
          <p:nvPr/>
        </p:nvSpPr>
        <p:spPr>
          <a:xfrm>
            <a:off x="9187219" y="1285848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272203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WYDATKI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OGÓŁEM WG DZIAŁÓW W %</a:t>
            </a:r>
            <a:endParaRPr lang="pl-PL" sz="5000" b="1" dirty="0">
              <a:solidFill>
                <a:srgbClr val="3AB4A2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15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|  WYDATKI OGÓŁEM WG DZIAŁÓW W %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4E59FBE-2763-247A-BE28-B761BD9B4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2172E7A-F01F-45B5-66D6-4D3B9CD30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240811"/>
              </p:ext>
            </p:extLst>
          </p:nvPr>
        </p:nvGraphicFramePr>
        <p:xfrm>
          <a:off x="1139327" y="1554481"/>
          <a:ext cx="9913345" cy="418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92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467630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WYDATKI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MAJĄTKOWE</a:t>
            </a:r>
            <a:endParaRPr lang="pl-PL" sz="50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rgbClr val="005761"/>
                </a:solidFill>
                <a:latin typeface="Outfit" pitchFamily="2" charset="0"/>
              </a:rPr>
              <a:t>16  |  </a:t>
            </a:r>
            <a:r>
              <a:rPr lang="pl-PL" sz="1400" dirty="0">
                <a:solidFill>
                  <a:srgbClr val="005761"/>
                </a:solidFill>
                <a:latin typeface="Outfit" pitchFamily="2" charset="0"/>
              </a:rPr>
              <a:t>WYDATKI MAJĄTKOWE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CD7F811C-03A4-ED4B-BF82-7CB1C42EC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26105"/>
              </p:ext>
            </p:extLst>
          </p:nvPr>
        </p:nvGraphicFramePr>
        <p:xfrm>
          <a:off x="1377477" y="1440767"/>
          <a:ext cx="9280635" cy="4459483"/>
        </p:xfrm>
        <a:graphic>
          <a:graphicData uri="http://schemas.openxmlformats.org/drawingml/2006/table">
            <a:tbl>
              <a:tblPr firstRow="1" firstCol="1" bandRow="1"/>
              <a:tblGrid>
                <a:gridCol w="6883060">
                  <a:extLst>
                    <a:ext uri="{9D8B030D-6E8A-4147-A177-3AD203B41FA5}">
                      <a16:colId xmlns:a16="http://schemas.microsoft.com/office/drawing/2014/main" val="941069327"/>
                    </a:ext>
                  </a:extLst>
                </a:gridCol>
                <a:gridCol w="2397575">
                  <a:extLst>
                    <a:ext uri="{9D8B030D-6E8A-4147-A177-3AD203B41FA5}">
                      <a16:colId xmlns:a16="http://schemas.microsoft.com/office/drawing/2014/main" val="371939304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</a:t>
                      </a:r>
                      <a:endParaRPr lang="en-US" sz="20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BUDŻET 2024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55361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Budowa sieci wodociągowych i kanalizacyjnych – tereny wiejskie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1 300.000,00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461021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i łączność (drogi, chodniki, komunikacja)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14 235 000,00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28095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Zadania związane z turystyką</a:t>
                      </a:r>
                      <a:endParaRPr lang="en-US" sz="14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165 660,60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57041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Wykupy gruntów</a:t>
                      </a:r>
                      <a:endParaRPr lang="en-US" sz="14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300 000,00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84247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Nakłady w budynki gminne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713 000,00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139165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modernizacji budynku Urzędu przy Placu 20 Października w Mosinie</a:t>
                      </a:r>
                      <a:endParaRPr lang="en-US" sz="14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156 054,00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44884"/>
                  </a:ext>
                </a:extLst>
              </a:tr>
              <a:tr h="219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strażnicy OSP Nowinki i pomieszczenia mag.-garażowego dla OSP Mosina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417016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świetlicy wiejskiej Daszewice</a:t>
                      </a:r>
                      <a:endParaRPr lang="en-US" sz="14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68551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Modernizacja bazy oświatowej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13 770 000,00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35526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budowlany PSZOK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85 000,00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3973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Zakup 3 śmieciarek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5 090 000,00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65122"/>
                  </a:ext>
                </a:extLst>
              </a:tr>
              <a:tr h="22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Dotacje na modernizację systemów grzewczych oraz program „Ciepłe mieszkanie”</a:t>
                      </a:r>
                      <a:endParaRPr lang="en-US" sz="14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935 000,00 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705945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Budowa oświetlenia drogowego</a:t>
                      </a:r>
                      <a:endParaRPr lang="en-US" sz="14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4 659 216,00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68757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Galeria Sztuki w Mosinie - rewitalizacja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300 000,00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05484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Nakłady w obiekty sportowe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1 297 439,60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45763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Modernizacja świetlic i budynku MOK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855 582,14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86108"/>
                  </a:ext>
                </a:extLst>
              </a:tr>
              <a:tr h="22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 wydatki jednostek pomocniczych</a:t>
                      </a:r>
                      <a:endParaRPr lang="en-US" sz="14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223 976,71</a:t>
                      </a:r>
                      <a:endParaRPr lang="en-US" sz="145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51328"/>
                  </a:ext>
                </a:extLst>
              </a:tr>
              <a:tr h="3030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en-US" sz="14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5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44 178 929,05</a:t>
                      </a:r>
                      <a:endParaRPr lang="en-US" sz="14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0" marR="573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54113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BF3E70FC-90C7-39F3-4B33-1F0C9E0F878F}"/>
              </a:ext>
            </a:extLst>
          </p:cNvPr>
          <p:cNvSpPr txBox="1"/>
          <p:nvPr/>
        </p:nvSpPr>
        <p:spPr>
          <a:xfrm>
            <a:off x="9207662" y="1100676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331673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541200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DOFINANSOWANIA </a:t>
            </a: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NA ZADANIA INWESTYCYJNE</a:t>
            </a:r>
            <a:endParaRPr lang="pl-PL" sz="31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rgbClr val="005761"/>
                </a:solidFill>
                <a:latin typeface="Outfit" pitchFamily="2" charset="0"/>
              </a:rPr>
              <a:t>17 |  </a:t>
            </a:r>
            <a:r>
              <a:rPr lang="pl-PL" sz="1400" dirty="0">
                <a:solidFill>
                  <a:srgbClr val="005761"/>
                </a:solidFill>
                <a:latin typeface="Outfit" pitchFamily="2" charset="0"/>
              </a:rPr>
              <a:t>DOFINANSOWANIA NA ZADANIA INWESTYCYJNE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7A427F9-C9B0-5965-21AC-FB125AA3E1F7}"/>
              </a:ext>
            </a:extLst>
          </p:cNvPr>
          <p:cNvSpPr txBox="1"/>
          <p:nvPr/>
        </p:nvSpPr>
        <p:spPr>
          <a:xfrm>
            <a:off x="7223097" y="1336643"/>
            <a:ext cx="4351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latin typeface="Outfit" pitchFamily="2" charset="0"/>
              </a:rPr>
              <a:t>PROGRAM POLSKI ŁAD </a:t>
            </a:r>
            <a:endParaRPr lang="en-US" sz="2800" b="1" dirty="0"/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E29E50AE-9F94-913D-6F67-73A6D6679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20921"/>
              </p:ext>
            </p:extLst>
          </p:nvPr>
        </p:nvGraphicFramePr>
        <p:xfrm>
          <a:off x="1077933" y="2050298"/>
          <a:ext cx="9879723" cy="3768092"/>
        </p:xfrm>
        <a:graphic>
          <a:graphicData uri="http://schemas.openxmlformats.org/drawingml/2006/table">
            <a:tbl>
              <a:tblPr firstRow="1" firstCol="1" bandRow="1"/>
              <a:tblGrid>
                <a:gridCol w="7074579">
                  <a:extLst>
                    <a:ext uri="{9D8B030D-6E8A-4147-A177-3AD203B41FA5}">
                      <a16:colId xmlns:a16="http://schemas.microsoft.com/office/drawing/2014/main" val="3149893588"/>
                    </a:ext>
                  </a:extLst>
                </a:gridCol>
                <a:gridCol w="2805144">
                  <a:extLst>
                    <a:ext uri="{9D8B030D-6E8A-4147-A177-3AD203B41FA5}">
                      <a16:colId xmlns:a16="http://schemas.microsoft.com/office/drawing/2014/main" val="62772322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ZADANIA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DOFINANSOWANIA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299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Zakup 3 śmieciarek do odbioru i przewozu odpadów napędzanych silnikami </a:t>
                      </a:r>
                      <a:br>
                        <a:rPr lang="pl-PL" sz="16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niskiej emisji spalin</a:t>
                      </a:r>
                      <a:endParaRPr lang="en-US" sz="1600" kern="1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4 998 000,00</a:t>
                      </a:r>
                      <a:endParaRPr lang="en-US" sz="1600" b="0" kern="1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18813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Przebudowa i rozbudowa budynku Przedszkola nr 3 w Mosinie przy ulicy Topolowej 6 - etap 1</a:t>
                      </a:r>
                      <a:endParaRPr lang="en-US" sz="1600" kern="1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7 000 000,00</a:t>
                      </a:r>
                      <a:endParaRPr lang="en-US" sz="1600" b="0" kern="1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7431"/>
                  </a:ext>
                </a:extLst>
              </a:tr>
              <a:tr h="494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Modernizacja, przebudowa, renowacja i zagospodarowanie terenu Synagogi w Mosinie (obecnie Galeria Sztuki w Mosinie) - etap 1</a:t>
                      </a:r>
                      <a:endParaRPr lang="en-US" sz="1600" kern="1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300 000,00</a:t>
                      </a:r>
                      <a:endParaRPr lang="en-US" sz="1600" b="0" kern="1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8117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i wykonanie modernizacji oświetlenia ulicznego na terenie Gminy Mosina</a:t>
                      </a:r>
                      <a:endParaRPr lang="en-US" sz="1600" kern="1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2 204 000,00</a:t>
                      </a:r>
                      <a:endParaRPr lang="en-US" sz="1600" b="0" kern="1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5327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i wykonanie modernizacji oświetlenia ulicznego na terenie Gminy Mosina należącego do spółki oświetleniowej</a:t>
                      </a:r>
                      <a:endParaRPr lang="en-US" sz="1600" kern="1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2 000 000,00</a:t>
                      </a:r>
                      <a:endParaRPr lang="en-US" sz="1600" b="0" kern="1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639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Budowa boiska wielofunkcyjnego w Daszewicach</a:t>
                      </a:r>
                      <a:endParaRPr lang="en-US" sz="1600" kern="10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1 000 000,00</a:t>
                      </a:r>
                      <a:endParaRPr lang="en-US" sz="1600" b="0" kern="1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9225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en-US" sz="1600" kern="1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17 502 000,00</a:t>
                      </a:r>
                      <a:endParaRPr lang="en-US" sz="1600" kern="100" dirty="0">
                        <a:effectLst/>
                        <a:latin typeface="Outfi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23847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7ADB922C-1893-B32A-A380-9FFAD12F1306}"/>
              </a:ext>
            </a:extLst>
          </p:cNvPr>
          <p:cNvSpPr txBox="1"/>
          <p:nvPr/>
        </p:nvSpPr>
        <p:spPr>
          <a:xfrm>
            <a:off x="9553152" y="6007359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138165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541200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DOFINANSOWANIA </a:t>
            </a: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NA ZADANIA INWESTYCYJNE</a:t>
            </a:r>
            <a:endParaRPr lang="pl-PL" sz="31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rgbClr val="005761"/>
                </a:solidFill>
                <a:latin typeface="Outfit" pitchFamily="2" charset="0"/>
              </a:rPr>
              <a:t>18 |  </a:t>
            </a:r>
            <a:r>
              <a:rPr lang="pl-PL" sz="1400" dirty="0">
                <a:solidFill>
                  <a:srgbClr val="005761"/>
                </a:solidFill>
                <a:latin typeface="Outfit" pitchFamily="2" charset="0"/>
              </a:rPr>
              <a:t>DOFINANSOWANIA NA ZADANIA INWESTYCYJNE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7A427F9-C9B0-5965-21AC-FB125AA3E1F7}"/>
              </a:ext>
            </a:extLst>
          </p:cNvPr>
          <p:cNvSpPr txBox="1"/>
          <p:nvPr/>
        </p:nvSpPr>
        <p:spPr>
          <a:xfrm>
            <a:off x="4561491" y="1336643"/>
            <a:ext cx="7012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latin typeface="Outfit" pitchFamily="2" charset="0"/>
              </a:rPr>
              <a:t>RZĄDOWY FUNDUSZ ROZWOJU DRÓG</a:t>
            </a:r>
            <a:endParaRPr lang="en-US" sz="2800" b="1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5497A3EF-2A1A-8DAD-7623-CE72392FB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60383"/>
              </p:ext>
            </p:extLst>
          </p:nvPr>
        </p:nvGraphicFramePr>
        <p:xfrm>
          <a:off x="1144037" y="2555266"/>
          <a:ext cx="9747515" cy="2667978"/>
        </p:xfrm>
        <a:graphic>
          <a:graphicData uri="http://schemas.openxmlformats.org/drawingml/2006/table">
            <a:tbl>
              <a:tblPr firstRow="1" firstCol="1" bandRow="1"/>
              <a:tblGrid>
                <a:gridCol w="6047874">
                  <a:extLst>
                    <a:ext uri="{9D8B030D-6E8A-4147-A177-3AD203B41FA5}">
                      <a16:colId xmlns:a16="http://schemas.microsoft.com/office/drawing/2014/main" val="66637272"/>
                    </a:ext>
                  </a:extLst>
                </a:gridCol>
                <a:gridCol w="3699641">
                  <a:extLst>
                    <a:ext uri="{9D8B030D-6E8A-4147-A177-3AD203B41FA5}">
                      <a16:colId xmlns:a16="http://schemas.microsoft.com/office/drawing/2014/main" val="3238132806"/>
                    </a:ext>
                  </a:extLst>
                </a:gridCol>
              </a:tblGrid>
              <a:tr h="377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ZADANIA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</a:t>
                      </a:r>
                      <a:r>
                        <a:rPr lang="pl-PL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DOFINANSOWANIA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42388"/>
                  </a:ext>
                </a:extLst>
              </a:tr>
              <a:tr h="37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Przebudowa i rozbudowa ulicy Budzyńskiej wraz z odwodnieniem w Mosinie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1 830 888,62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26311"/>
                  </a:ext>
                </a:extLst>
              </a:tr>
              <a:tr h="37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Budowa chodnika – ul. Sienkiewicza </a:t>
                      </a:r>
                      <a:br>
                        <a:rPr lang="pl-PL" sz="20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Mosinie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91 620,00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16294"/>
                  </a:ext>
                </a:extLst>
              </a:tr>
              <a:tr h="37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Budowa chodnika – ul. Żeromskiego </a:t>
                      </a:r>
                      <a:br>
                        <a:rPr lang="pl-PL" sz="20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Mosinie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213 281,50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709501"/>
                  </a:ext>
                </a:extLst>
              </a:tr>
              <a:tr h="3772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2 135 790,12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983664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59A44363-0812-EA35-CE3F-070CF0039EFD}"/>
              </a:ext>
            </a:extLst>
          </p:cNvPr>
          <p:cNvSpPr txBox="1"/>
          <p:nvPr/>
        </p:nvSpPr>
        <p:spPr>
          <a:xfrm>
            <a:off x="9473252" y="2231949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219764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541200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DOFINANSOWANIA </a:t>
            </a: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NA ZADANIA INWESTYCYJNE</a:t>
            </a:r>
            <a:endParaRPr lang="pl-PL" sz="31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rgbClr val="005761"/>
                </a:solidFill>
                <a:latin typeface="Outfit" pitchFamily="2" charset="0"/>
              </a:rPr>
              <a:t>19 |  </a:t>
            </a:r>
            <a:r>
              <a:rPr lang="pl-PL" sz="1400" dirty="0">
                <a:solidFill>
                  <a:srgbClr val="005761"/>
                </a:solidFill>
                <a:latin typeface="Outfit" pitchFamily="2" charset="0"/>
              </a:rPr>
              <a:t>DOFINANSOWANIA NA ZADANIA INWESTYCYJNE 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7832AEB-F0BC-3145-58AB-9AA89AA67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29347"/>
              </p:ext>
            </p:extLst>
          </p:nvPr>
        </p:nvGraphicFramePr>
        <p:xfrm>
          <a:off x="657726" y="1638011"/>
          <a:ext cx="10796891" cy="4487350"/>
        </p:xfrm>
        <a:graphic>
          <a:graphicData uri="http://schemas.openxmlformats.org/drawingml/2006/table">
            <a:tbl>
              <a:tblPr firstRow="1" firstCol="1" bandRow="1"/>
              <a:tblGrid>
                <a:gridCol w="6192345">
                  <a:extLst>
                    <a:ext uri="{9D8B030D-6E8A-4147-A177-3AD203B41FA5}">
                      <a16:colId xmlns:a16="http://schemas.microsoft.com/office/drawing/2014/main" val="877959107"/>
                    </a:ext>
                  </a:extLst>
                </a:gridCol>
                <a:gridCol w="2594304">
                  <a:extLst>
                    <a:ext uri="{9D8B030D-6E8A-4147-A177-3AD203B41FA5}">
                      <a16:colId xmlns:a16="http://schemas.microsoft.com/office/drawing/2014/main" val="2687322901"/>
                    </a:ext>
                  </a:extLst>
                </a:gridCol>
                <a:gridCol w="2010242">
                  <a:extLst>
                    <a:ext uri="{9D8B030D-6E8A-4147-A177-3AD203B41FA5}">
                      <a16:colId xmlns:a16="http://schemas.microsoft.com/office/drawing/2014/main" val="3858346825"/>
                    </a:ext>
                  </a:extLst>
                </a:gridCol>
              </a:tblGrid>
              <a:tr h="310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ZADANIA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PROGRAM/INSTYTUCJA DOFINANSOWUJĄCA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DOFINANSOWANIA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48394"/>
                  </a:ext>
                </a:extLst>
              </a:tr>
              <a:tr h="606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Budowa skateparku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Sportowa Polska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558 856,25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92601"/>
                  </a:ext>
                </a:extLst>
              </a:tr>
              <a:tr h="55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Termomodernizacja lokali mieszkalnych znajdujących się w budynkach wielorodzinnych na terenie Gminy Mosina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Ciepłe Mieszkanie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805 000,00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28373"/>
                  </a:ext>
                </a:extLst>
              </a:tr>
              <a:tr h="604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Budowa boiska do gry w piłkę siatkową o powierzchni poliuretanowej </a:t>
                      </a:r>
                      <a:b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Czapurach działka 267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Lider PROW 2014-2020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92 791,00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346463"/>
                  </a:ext>
                </a:extLst>
              </a:tr>
              <a:tr h="54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Budowa ścieżki rowerowej w ramach ulicy Żeromskiego w Mosinie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Lider PROW 2014-2021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215 791,00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5792"/>
                  </a:ext>
                </a:extLst>
              </a:tr>
              <a:tr h="46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Opracowanie dokumentacji projektowej wraz z decyzją środowiskową dla obwodnicy m. Mosina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Marszałek Województwa Wielkopolskiego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82427"/>
                  </a:ext>
                </a:extLst>
              </a:tr>
              <a:tr h="946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Przebudowa/rozbudowa pasa drogowego drogi powiatowej nr 2465P na </a:t>
                      </a:r>
                      <a:b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ul. Leszczyńskiej w Mosinie od ul. Strzałowej do granic miasta Mosina i ul. Głównej w Krośnie od granic miasta Mosina do miejscowości Drużyna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 Poznański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69808"/>
                  </a:ext>
                </a:extLst>
              </a:tr>
              <a:tr h="307811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1 922 438,25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74" marR="60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54186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3FB78CE4-F51A-E8A1-F504-B6C28FE24B07}"/>
              </a:ext>
            </a:extLst>
          </p:cNvPr>
          <p:cNvSpPr txBox="1"/>
          <p:nvPr/>
        </p:nvSpPr>
        <p:spPr>
          <a:xfrm>
            <a:off x="10034726" y="6178300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384993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D270C47-BA33-ED77-CC57-8DC5626BACC7}"/>
              </a:ext>
            </a:extLst>
          </p:cNvPr>
          <p:cNvSpPr/>
          <p:nvPr/>
        </p:nvSpPr>
        <p:spPr>
          <a:xfrm>
            <a:off x="657726" y="1608931"/>
            <a:ext cx="5342021" cy="4156344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E3FA47C-86C5-FCAD-E386-8F761A8D0316}"/>
              </a:ext>
            </a:extLst>
          </p:cNvPr>
          <p:cNvSpPr/>
          <p:nvPr/>
        </p:nvSpPr>
        <p:spPr>
          <a:xfrm>
            <a:off x="0" y="5972326"/>
            <a:ext cx="12192000" cy="885674"/>
          </a:xfrm>
          <a:prstGeom prst="rect">
            <a:avLst/>
          </a:prstGeom>
          <a:solidFill>
            <a:srgbClr val="3AB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4FB99E-FD21-9F8E-0214-94378724A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BUDŻET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ZAŁOŻENIA I UWARUNKOWANIA</a:t>
            </a:r>
            <a:endParaRPr lang="pl-PL" sz="5000" b="1" dirty="0">
              <a:solidFill>
                <a:srgbClr val="3AB4A2"/>
              </a:solidFill>
              <a:latin typeface="Outfit" pitchFamily="2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D22DC0-5825-DFD9-D7FB-0A30FC8B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952" y="1790247"/>
            <a:ext cx="4819650" cy="383952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5761"/>
                </a:solidFill>
                <a:latin typeface="Outfit" pitchFamily="2" charset="0"/>
              </a:rPr>
              <a:t>ZAŁOŻENIA 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700" dirty="0">
                <a:latin typeface="Outfit" pitchFamily="2" charset="0"/>
              </a:rPr>
              <a:t>Zapewnienie dostępu do usług publicznych na poziomie minimum 2023 r. 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700" dirty="0">
                <a:latin typeface="Outfit" pitchFamily="2" charset="0"/>
              </a:rPr>
              <a:t>Realizacja zadań z funduszy jednostek pomocniczych na poziomie 2023 r. (1,7 mln).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700" dirty="0">
                <a:latin typeface="Outfit" pitchFamily="2" charset="0"/>
              </a:rPr>
              <a:t>Zarządzanie finansami gminy z zachowaniem wskaźników na poziomie bezpiecznym </a:t>
            </a:r>
            <a:br>
              <a:rPr lang="pl-PL" sz="1700" dirty="0">
                <a:latin typeface="Outfit" pitchFamily="2" charset="0"/>
              </a:rPr>
            </a:br>
            <a:r>
              <a:rPr lang="pl-PL" sz="1700" dirty="0">
                <a:latin typeface="Outfit" pitchFamily="2" charset="0"/>
              </a:rPr>
              <a:t>i pozwalającym na zachowanie pełnej płynności finansowej. 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700" dirty="0">
                <a:latin typeface="Outfit" pitchFamily="2" charset="0"/>
              </a:rPr>
              <a:t>Przeprowadzenie niezbędnych remontów </a:t>
            </a:r>
            <a:br>
              <a:rPr lang="pl-PL" sz="1700" dirty="0">
                <a:latin typeface="Outfit" pitchFamily="2" charset="0"/>
              </a:rPr>
            </a:br>
            <a:r>
              <a:rPr lang="pl-PL" sz="1700" dirty="0">
                <a:latin typeface="Outfit" pitchFamily="2" charset="0"/>
              </a:rPr>
              <a:t>i napraw mienia komunalnego (w tym mieszkań komunalnych oraz dróg gruntowych).</a:t>
            </a:r>
          </a:p>
          <a:p>
            <a:pPr algn="l"/>
            <a:endParaRPr lang="pl-PL" sz="1400" dirty="0">
              <a:solidFill>
                <a:srgbClr val="4A4949"/>
              </a:solidFill>
              <a:latin typeface="Outfit" pitchFamily="2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A631754-7EBF-5CF9-7A91-C79596DD2022}"/>
              </a:ext>
            </a:extLst>
          </p:cNvPr>
          <p:cNvSpPr/>
          <p:nvPr/>
        </p:nvSpPr>
        <p:spPr>
          <a:xfrm>
            <a:off x="6156158" y="1608931"/>
            <a:ext cx="5342021" cy="4156344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E84A6505-D7FA-BBF2-27E3-03CB90EB78BD}"/>
              </a:ext>
            </a:extLst>
          </p:cNvPr>
          <p:cNvSpPr txBox="1">
            <a:spLocks/>
          </p:cNvSpPr>
          <p:nvPr/>
        </p:nvSpPr>
        <p:spPr>
          <a:xfrm>
            <a:off x="6372727" y="1801705"/>
            <a:ext cx="4819650" cy="383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005761"/>
                </a:solidFill>
                <a:latin typeface="Outfit" pitchFamily="2" charset="0"/>
              </a:rPr>
              <a:t>UWARUNKOWANIA 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700" dirty="0">
                <a:latin typeface="Outfit" pitchFamily="2" charset="0"/>
              </a:rPr>
              <a:t>Niewystarczająca subwencja oświatowa. 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700" dirty="0">
                <a:latin typeface="Outfit" pitchFamily="2" charset="0"/>
              </a:rPr>
              <a:t>Dynamiczna zmiana płacy minimalnej oraz podwyżki w oświacie. 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700" dirty="0">
                <a:latin typeface="Outfit" pitchFamily="2" charset="0"/>
              </a:rPr>
              <a:t>Niewystarczający poziom udziału w podatku PIT.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700" dirty="0">
                <a:latin typeface="Outfit" pitchFamily="2" charset="0"/>
              </a:rPr>
              <a:t>Brak rekompensat utraconych dochodów bieżących. 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700" dirty="0">
                <a:latin typeface="Outfit" pitchFamily="2" charset="0"/>
              </a:rPr>
              <a:t>Niestabilna sytuacja na rynku energii. 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700" dirty="0">
                <a:latin typeface="Outfit" pitchFamily="2" charset="0"/>
              </a:rPr>
              <a:t>Pogarszające się wskaźniki makroekonomiczne. </a:t>
            </a:r>
          </a:p>
          <a:p>
            <a:pPr algn="l"/>
            <a:endParaRPr lang="pl-PL" sz="1400" dirty="0">
              <a:solidFill>
                <a:srgbClr val="4A4949"/>
              </a:solidFill>
              <a:latin typeface="Outfit" pitchFamily="2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9C232E22-9002-4176-55D0-53EEE2F18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20" name="Podtytuł 2">
            <a:extLst>
              <a:ext uri="{FF2B5EF4-FFF2-40B4-BE49-F238E27FC236}">
                <a16:creationId xmlns:a16="http://schemas.microsoft.com/office/drawing/2014/main" id="{B9AE1D22-A741-F580-6E4A-0D37347602F7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2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ZAŁOŻENIA I UWARUNKOWANIA</a:t>
            </a:r>
          </a:p>
        </p:txBody>
      </p:sp>
    </p:spTree>
    <p:extLst>
      <p:ext uri="{BB962C8B-B14F-4D97-AF65-F5344CB8AC3E}">
        <p14:creationId xmlns:p14="http://schemas.microsoft.com/office/powerpoint/2010/main" val="3044771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9" y="1501360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ŚRODKI PRZEZNACZONE 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NA REALIZACJĘ WYDATKÓW </a:t>
            </a:r>
            <a:br>
              <a:rPr lang="pl-PL" sz="31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PRZEZ SOŁECTWA I OSIEDLA</a:t>
            </a:r>
            <a:endParaRPr lang="pl-PL" sz="31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rgbClr val="005761"/>
                </a:solidFill>
                <a:latin typeface="Outfit" pitchFamily="2" charset="0"/>
              </a:rPr>
              <a:t>20 |  </a:t>
            </a:r>
            <a:r>
              <a:rPr lang="pl-PL" sz="1400" dirty="0">
                <a:solidFill>
                  <a:srgbClr val="005761"/>
                </a:solidFill>
                <a:latin typeface="Outfit" pitchFamily="2" charset="0"/>
              </a:rPr>
              <a:t>ŚRODKI PRZEZNACZONE NA REALIZACJĘ WYDATKÓW PRZEZ SOŁECTWA I OSIEDLA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3B60CE0-8BF8-79AC-84C5-227D6E93C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850877"/>
              </p:ext>
            </p:extLst>
          </p:nvPr>
        </p:nvGraphicFramePr>
        <p:xfrm>
          <a:off x="2523281" y="2637041"/>
          <a:ext cx="6928868" cy="3406775"/>
        </p:xfrm>
        <a:graphic>
          <a:graphicData uri="http://schemas.openxmlformats.org/drawingml/2006/table">
            <a:tbl>
              <a:tblPr firstRow="1" firstCol="1" bandRow="1"/>
              <a:tblGrid>
                <a:gridCol w="4156191">
                  <a:extLst>
                    <a:ext uri="{9D8B030D-6E8A-4147-A177-3AD203B41FA5}">
                      <a16:colId xmlns:a16="http://schemas.microsoft.com/office/drawing/2014/main" val="1055247100"/>
                    </a:ext>
                  </a:extLst>
                </a:gridCol>
                <a:gridCol w="2772677">
                  <a:extLst>
                    <a:ext uri="{9D8B030D-6E8A-4147-A177-3AD203B41FA5}">
                      <a16:colId xmlns:a16="http://schemas.microsoft.com/office/drawing/2014/main" val="3005070827"/>
                    </a:ext>
                  </a:extLst>
                </a:gridCol>
              </a:tblGrid>
              <a:tr h="68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WYDATKI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ZŁ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77917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Fundusz sołecki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846 690,01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30856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Fundusz jednostek pomocniczych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186 806,00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69625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Dodatkowy fundusz jednostek pomocniczych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723 345,00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306308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1 756 841,01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265806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0BAE7BB9-D20B-5EB2-B33F-DCA8061B7A56}"/>
              </a:ext>
            </a:extLst>
          </p:cNvPr>
          <p:cNvSpPr txBox="1"/>
          <p:nvPr/>
        </p:nvSpPr>
        <p:spPr>
          <a:xfrm>
            <a:off x="8017431" y="2319162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1204268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1003658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PLAN DOTACJI 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DLA SAMORZĄDOWYCH INSTYTUCJI KULTURY</a:t>
            </a:r>
            <a:endParaRPr lang="pl-PL" sz="31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rgbClr val="005761"/>
                </a:solidFill>
                <a:latin typeface="Outfit" pitchFamily="2" charset="0"/>
              </a:rPr>
              <a:t>21  |  </a:t>
            </a:r>
            <a:r>
              <a:rPr lang="pl-PL" sz="1400" dirty="0">
                <a:solidFill>
                  <a:srgbClr val="005761"/>
                </a:solidFill>
                <a:latin typeface="Outfit" pitchFamily="2" charset="0"/>
              </a:rPr>
              <a:t>PLAN DOTACJI DLA SAMORZĄDOWYCH INSTYTUCJI KULTURY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E9FB255-53B9-9690-4E86-8D5D5239C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56515"/>
              </p:ext>
            </p:extLst>
          </p:nvPr>
        </p:nvGraphicFramePr>
        <p:xfrm>
          <a:off x="3555965" y="2311204"/>
          <a:ext cx="4671695" cy="3406775"/>
        </p:xfrm>
        <a:graphic>
          <a:graphicData uri="http://schemas.openxmlformats.org/drawingml/2006/table">
            <a:tbl>
              <a:tblPr firstRow="1" firstCol="1" bandRow="1"/>
              <a:tblGrid>
                <a:gridCol w="2802255">
                  <a:extLst>
                    <a:ext uri="{9D8B030D-6E8A-4147-A177-3AD203B41FA5}">
                      <a16:colId xmlns:a16="http://schemas.microsoft.com/office/drawing/2014/main" val="2601490553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val="919863565"/>
                    </a:ext>
                  </a:extLst>
                </a:gridCol>
              </a:tblGrid>
              <a:tr h="68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WYDATKI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ZŁ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076094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Mosiński Ośrodek Kultury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1 800 000,00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69451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Mosińska Biblioteka Publiczna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1 610 000,00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48440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Galeria Sztuki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673 237,31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52792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4 083 237,31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84036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8B32EA5E-D549-EE28-C2B0-B1B219A35A31}"/>
              </a:ext>
            </a:extLst>
          </p:cNvPr>
          <p:cNvSpPr txBox="1"/>
          <p:nvPr/>
        </p:nvSpPr>
        <p:spPr>
          <a:xfrm>
            <a:off x="6818829" y="5775389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3020148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OBLIGACJE 2024</a:t>
            </a:r>
            <a:endParaRPr lang="pl-PL" sz="50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22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OBLIGACJE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4E59FBE-2763-247A-BE28-B761BD9B4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92EF616-165E-6B75-A396-BED13C3D6DE9}"/>
              </a:ext>
            </a:extLst>
          </p:cNvPr>
          <p:cNvSpPr/>
          <p:nvPr/>
        </p:nvSpPr>
        <p:spPr>
          <a:xfrm>
            <a:off x="693821" y="1795047"/>
            <a:ext cx="7252000" cy="3061197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96738B5-6368-72B6-0E6C-9F59E2A2E585}"/>
              </a:ext>
            </a:extLst>
          </p:cNvPr>
          <p:cNvSpPr txBox="1"/>
          <p:nvPr/>
        </p:nvSpPr>
        <p:spPr>
          <a:xfrm>
            <a:off x="1129031" y="1930515"/>
            <a:ext cx="64909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400" dirty="0">
                <a:effectLst/>
                <a:latin typeface="Outfit" pitchFamily="2" charset="0"/>
                <a:ea typeface="Times New Roman" panose="02020603050405020304" pitchFamily="18" charset="0"/>
              </a:rPr>
              <a:t>Gmina Mosina planuje w budżecie 2024 r. </a:t>
            </a:r>
            <a:r>
              <a:rPr lang="pl-PL" sz="2400" dirty="0">
                <a:latin typeface="Outfit" pitchFamily="2" charset="0"/>
                <a:ea typeface="Times New Roman" panose="02020603050405020304" pitchFamily="18" charset="0"/>
              </a:rPr>
              <a:t>obligacje w kwocie </a:t>
            </a:r>
            <a:r>
              <a:rPr lang="pl-PL" sz="2400" dirty="0">
                <a:effectLst/>
                <a:latin typeface="Outfit" pitchFamily="2" charset="0"/>
                <a:ea typeface="Times New Roman" panose="02020603050405020304" pitchFamily="18" charset="0"/>
              </a:rPr>
              <a:t>21 500 000,00 zł na: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l-PL" sz="2400" dirty="0">
                <a:effectLst/>
                <a:latin typeface="Outfit" pitchFamily="2" charset="0"/>
                <a:ea typeface="Times New Roman" panose="02020603050405020304" pitchFamily="18" charset="0"/>
              </a:rPr>
              <a:t>spłatę wcześniej zaciągniętych zobowiązań </a:t>
            </a:r>
            <a:br>
              <a:rPr lang="pl-PL" sz="2400" dirty="0">
                <a:effectLst/>
                <a:latin typeface="Outfit" pitchFamily="2" charset="0"/>
                <a:ea typeface="Times New Roman" panose="02020603050405020304" pitchFamily="18" charset="0"/>
              </a:rPr>
            </a:br>
            <a:r>
              <a:rPr lang="pl-PL" sz="2400" dirty="0">
                <a:effectLst/>
                <a:latin typeface="Outfit" pitchFamily="2" charset="0"/>
                <a:ea typeface="Times New Roman" panose="02020603050405020304" pitchFamily="18" charset="0"/>
              </a:rPr>
              <a:t>z tytułu emisji papierów wartościowych </a:t>
            </a:r>
            <a:br>
              <a:rPr lang="pl-PL" sz="2400" dirty="0">
                <a:effectLst/>
                <a:latin typeface="Outfit" pitchFamily="2" charset="0"/>
                <a:ea typeface="Times New Roman" panose="02020603050405020304" pitchFamily="18" charset="0"/>
              </a:rPr>
            </a:br>
            <a:r>
              <a:rPr lang="pl-PL" sz="2400" dirty="0">
                <a:effectLst/>
                <a:latin typeface="Outfit" pitchFamily="2" charset="0"/>
                <a:ea typeface="Times New Roman" panose="02020603050405020304" pitchFamily="18" charset="0"/>
              </a:rPr>
              <a:t>w kwocie 9 500 000,00 zł,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l-PL" sz="2400" dirty="0">
                <a:effectLst/>
                <a:latin typeface="Outfit" pitchFamily="2" charset="0"/>
                <a:ea typeface="Times New Roman" panose="02020603050405020304" pitchFamily="18" charset="0"/>
              </a:rPr>
              <a:t>pokrycie planowanego deficytu budżetu </a:t>
            </a:r>
            <a:br>
              <a:rPr lang="pl-PL" sz="2400" dirty="0">
                <a:effectLst/>
                <a:latin typeface="Outfit" pitchFamily="2" charset="0"/>
                <a:ea typeface="Times New Roman" panose="02020603050405020304" pitchFamily="18" charset="0"/>
              </a:rPr>
            </a:br>
            <a:r>
              <a:rPr lang="pl-PL" sz="2400" dirty="0">
                <a:effectLst/>
                <a:latin typeface="Outfit" pitchFamily="2" charset="0"/>
                <a:ea typeface="Times New Roman" panose="02020603050405020304" pitchFamily="18" charset="0"/>
              </a:rPr>
              <a:t>w kwocie 12 000 000,00 zł.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4001653-5A17-A77E-B0DB-09665F2C62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8" t="1799" r="-3858" b="-1799"/>
          <a:stretch/>
        </p:blipFill>
        <p:spPr>
          <a:xfrm>
            <a:off x="7900606" y="1795047"/>
            <a:ext cx="3721769" cy="51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BILANS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BUDŻET 2024</a:t>
            </a:r>
            <a:endParaRPr lang="pl-PL" sz="50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23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BILANS  |  BUDŻET 2024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D48960E-1ED8-83C3-8EAE-F7D56C8F9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59584"/>
              </p:ext>
            </p:extLst>
          </p:nvPr>
        </p:nvGraphicFramePr>
        <p:xfrm>
          <a:off x="1698250" y="1773985"/>
          <a:ext cx="5667627" cy="3879840"/>
        </p:xfrm>
        <a:graphic>
          <a:graphicData uri="http://schemas.openxmlformats.org/drawingml/2006/table">
            <a:tbl>
              <a:tblPr firstRow="1" firstCol="1" bandRow="1"/>
              <a:tblGrid>
                <a:gridCol w="3399652">
                  <a:extLst>
                    <a:ext uri="{9D8B030D-6E8A-4147-A177-3AD203B41FA5}">
                      <a16:colId xmlns:a16="http://schemas.microsoft.com/office/drawing/2014/main" val="565183961"/>
                    </a:ext>
                  </a:extLst>
                </a:gridCol>
                <a:gridCol w="2267975">
                  <a:extLst>
                    <a:ext uri="{9D8B030D-6E8A-4147-A177-3AD203B41FA5}">
                      <a16:colId xmlns:a16="http://schemas.microsoft.com/office/drawing/2014/main" val="3976280828"/>
                    </a:ext>
                  </a:extLst>
                </a:gridCol>
              </a:tblGrid>
              <a:tr h="484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DOCHODY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208.687.886,82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33426"/>
                  </a:ext>
                </a:extLst>
              </a:tr>
              <a:tr h="484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WYDATKI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220 687 886,82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40409"/>
                  </a:ext>
                </a:extLst>
              </a:tr>
              <a:tr h="484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DEFICYT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58780"/>
                  </a:ext>
                </a:extLst>
              </a:tr>
              <a:tr h="484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PRZYCHODY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21 500 000,00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32710"/>
                  </a:ext>
                </a:extLst>
              </a:tr>
              <a:tr h="484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ROZCHODY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9 500 000,00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156927"/>
                  </a:ext>
                </a:extLst>
              </a:tr>
              <a:tr h="484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DOCHODY + PRZYCHODY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230 187 886,82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46620"/>
                  </a:ext>
                </a:extLst>
              </a:tr>
              <a:tr h="484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WYDATKI + ROZCHODY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230 187 886,82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30883"/>
                  </a:ext>
                </a:extLst>
              </a:tr>
              <a:tr h="4849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BILANS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80393"/>
                  </a:ext>
                </a:extLst>
              </a:tr>
            </a:tbl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06897B14-C0E3-9B78-8B59-4BEF984EC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9" r="29239"/>
          <a:stretch/>
        </p:blipFill>
        <p:spPr>
          <a:xfrm>
            <a:off x="7905749" y="1773985"/>
            <a:ext cx="3437022" cy="508401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CF184CF-B9C5-94A9-9213-DCF10B0C5B60}"/>
              </a:ext>
            </a:extLst>
          </p:cNvPr>
          <p:cNvSpPr txBox="1"/>
          <p:nvPr/>
        </p:nvSpPr>
        <p:spPr>
          <a:xfrm>
            <a:off x="5987715" y="5679434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78342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9" y="931149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OBSŁUGA ZADŁUŻENIA 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WSKAŹNIKI PROCENTOWE </a:t>
            </a:r>
            <a:endParaRPr lang="pl-PL" sz="5000" b="1" dirty="0">
              <a:solidFill>
                <a:srgbClr val="3AB4A2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24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OBSŁUGA ZADŁUŻENIA  |  WSKAŹNIKI PROCENTOWE 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A926D7B1-A527-2CA0-51B1-C08BBF9D8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27110"/>
              </p:ext>
            </p:extLst>
          </p:nvPr>
        </p:nvGraphicFramePr>
        <p:xfrm>
          <a:off x="567489" y="1904286"/>
          <a:ext cx="10960768" cy="3049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83037CEB-A3C3-BF68-1A34-9DEF36399CEA}"/>
              </a:ext>
            </a:extLst>
          </p:cNvPr>
          <p:cNvSpPr txBox="1"/>
          <p:nvPr/>
        </p:nvSpPr>
        <p:spPr>
          <a:xfrm>
            <a:off x="7010400" y="1266689"/>
            <a:ext cx="451785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pl-PL" sz="1600" b="1" u="none" strike="noStrike" dirty="0">
                <a:solidFill>
                  <a:srgbClr val="4A4949"/>
                </a:solidFill>
                <a:effectLst/>
                <a:latin typeface="Outfit" pitchFamily="2" charset="0"/>
              </a:rPr>
              <a:t>Kształtowanie się relacji z art. 243 u.f.p.</a:t>
            </a:r>
          </a:p>
          <a:p>
            <a:pPr algn="r" fontAlgn="b"/>
            <a:r>
              <a:rPr lang="pl-PL" sz="1600" dirty="0">
                <a:solidFill>
                  <a:srgbClr val="4A4949"/>
                </a:solidFill>
                <a:latin typeface="Outfit" pitchFamily="2" charset="0"/>
              </a:rPr>
              <a:t>Indywidualny wskaźnik zadłużenia</a:t>
            </a:r>
          </a:p>
          <a:p>
            <a:pPr algn="ctr" fontAlgn="b"/>
            <a:endParaRPr lang="pl-PL" sz="1800" b="1" i="0" u="none" strike="noStrike" dirty="0">
              <a:solidFill>
                <a:srgbClr val="4A4949"/>
              </a:solidFill>
              <a:effectLst/>
              <a:latin typeface="Outfit" pitchFamily="2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D9E83C-2D4B-5A6B-6401-15870AF50059}"/>
              </a:ext>
            </a:extLst>
          </p:cNvPr>
          <p:cNvSpPr txBox="1"/>
          <p:nvPr/>
        </p:nvSpPr>
        <p:spPr>
          <a:xfrm>
            <a:off x="157655" y="5008041"/>
            <a:ext cx="11370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pl-PL" sz="1800" b="1" u="none" strike="noStrike" dirty="0">
                <a:solidFill>
                  <a:srgbClr val="3AB4A2"/>
                </a:solidFill>
                <a:effectLst/>
                <a:latin typeface="Outfit" pitchFamily="2" charset="0"/>
              </a:rPr>
              <a:t>W Gminie Mosina nie występuje ryzyko niezachowania ustawowej relacji zadłużenia</a:t>
            </a:r>
            <a:endParaRPr lang="pl-PL" sz="1800" b="1" i="0" u="none" strike="noStrike" dirty="0">
              <a:solidFill>
                <a:srgbClr val="3AB4A2"/>
              </a:solidFill>
              <a:effectLst/>
              <a:latin typeface="Outfit" pitchFamily="2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F10E635-11D4-2622-813B-A5BEAEEE0C47}"/>
              </a:ext>
            </a:extLst>
          </p:cNvPr>
          <p:cNvSpPr txBox="1"/>
          <p:nvPr/>
        </p:nvSpPr>
        <p:spPr>
          <a:xfrm>
            <a:off x="477253" y="5314313"/>
            <a:ext cx="10960768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Outfi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Określając relację z art. 243 ust.1 u.f.p. zastosowano wskaźnik średniej arytmetycznej dla ostatnich 7 lat relacji dochodów bieżących powiększonych o dochody ze sprzedaży majątku oraz pomniejszonych o wydatki bieżące do dochodów bieżących budżetu.</a:t>
            </a:r>
          </a:p>
        </p:txBody>
      </p:sp>
    </p:spTree>
    <p:extLst>
      <p:ext uri="{BB962C8B-B14F-4D97-AF65-F5344CB8AC3E}">
        <p14:creationId xmlns:p14="http://schemas.microsoft.com/office/powerpoint/2010/main" val="484904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id="{A3D74501-D7AD-20FB-D2E2-C0E81D63AE82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400" dirty="0">
              <a:solidFill>
                <a:schemeClr val="bg1"/>
              </a:solidFill>
              <a:latin typeface="Outfit" pitchFamily="2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000" b="1" dirty="0">
              <a:solidFill>
                <a:srgbClr val="005761"/>
              </a:solidFill>
              <a:latin typeface="Outfit" pitchFamily="2" charset="0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1C34FE8-4722-E83A-FC62-3A6509650E65}"/>
              </a:ext>
            </a:extLst>
          </p:cNvPr>
          <p:cNvSpPr txBox="1"/>
          <p:nvPr/>
        </p:nvSpPr>
        <p:spPr>
          <a:xfrm>
            <a:off x="705852" y="1720840"/>
            <a:ext cx="107802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KLUCZOWE </a:t>
            </a:r>
            <a:endParaRPr lang="pl-PL" sz="72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  <a:p>
            <a:pPr algn="ctr"/>
            <a:r>
              <a:rPr lang="en-US" sz="72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INWESTYCJE </a:t>
            </a:r>
            <a:endParaRPr lang="pl-PL" sz="72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  <a:p>
            <a:pPr algn="ctr"/>
            <a:r>
              <a:rPr lang="en-US" sz="7200" b="1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2024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96F75628-B4D0-3C57-7B8F-AE01C39212C5}"/>
              </a:ext>
            </a:extLst>
          </p:cNvPr>
          <p:cNvSpPr txBox="1">
            <a:spLocks/>
          </p:cNvSpPr>
          <p:nvPr/>
        </p:nvSpPr>
        <p:spPr>
          <a:xfrm>
            <a:off x="537410" y="6254961"/>
            <a:ext cx="10948737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25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KLUCZOWE INWESTYCJE 2024</a:t>
            </a:r>
          </a:p>
        </p:txBody>
      </p:sp>
    </p:spTree>
    <p:extLst>
      <p:ext uri="{BB962C8B-B14F-4D97-AF65-F5344CB8AC3E}">
        <p14:creationId xmlns:p14="http://schemas.microsoft.com/office/powerpoint/2010/main" val="3881904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77CFA42-F686-437D-F578-E84FD817225F}"/>
              </a:ext>
            </a:extLst>
          </p:cNvPr>
          <p:cNvSpPr/>
          <p:nvPr/>
        </p:nvSpPr>
        <p:spPr>
          <a:xfrm>
            <a:off x="657726" y="2450237"/>
            <a:ext cx="7252000" cy="3045042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9" y="931149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KLUCZOWE INWESTYCJE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INWESTYCJE </a:t>
            </a:r>
            <a:r>
              <a:rPr lang="pl-PL" sz="3100" b="1" dirty="0">
                <a:solidFill>
                  <a:srgbClr val="FFC000"/>
                </a:solidFill>
                <a:latin typeface="Outfit" pitchFamily="2" charset="0"/>
              </a:rPr>
              <a:t>realizowane</a:t>
            </a:r>
            <a:endParaRPr lang="pl-PL" sz="5000" b="1" dirty="0">
              <a:solidFill>
                <a:srgbClr val="FFC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26  |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KLUCZOWE INWESTYCJE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29E21F0B-75E2-1314-E264-AC517C3827B1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6222575" y="1801602"/>
            <a:ext cx="4929823" cy="5182973"/>
            <a:chOff x="1272" y="285"/>
            <a:chExt cx="4109" cy="432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6EB0FD2-329C-5646-7E2E-9874251334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2" y="285"/>
              <a:ext cx="4109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E264D2C8-4988-2C98-970F-3C10A1297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" y="285"/>
              <a:ext cx="4112" cy="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EC534DC-EBDE-A495-6A13-9ABB9B33D400}"/>
              </a:ext>
            </a:extLst>
          </p:cNvPr>
          <p:cNvSpPr txBox="1"/>
          <p:nvPr/>
        </p:nvSpPr>
        <p:spPr>
          <a:xfrm>
            <a:off x="909428" y="2627835"/>
            <a:ext cx="49729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Outfit" pitchFamily="2" charset="0"/>
              </a:rPr>
              <a:t>Rozbudowa SP w Krosinku</a:t>
            </a:r>
            <a:r>
              <a:rPr lang="pl-PL" sz="2400" dirty="0">
                <a:latin typeface="Outfit" pitchFamily="2" charset="0"/>
              </a:rPr>
              <a:t> o salę gimnastyczną i część dydaktyczno – wychowawczą.</a:t>
            </a:r>
            <a:endParaRPr lang="en-US" sz="2400" dirty="0">
              <a:latin typeface="Outfit" pitchFamily="2" charset="0"/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Całkowita wartość projektu: </a:t>
            </a:r>
            <a:endParaRPr lang="pl-PL" sz="2400" dirty="0">
              <a:solidFill>
                <a:srgbClr val="3AB4A2"/>
              </a:solidFill>
              <a:latin typeface="Outfit" pitchFamily="2" charset="0"/>
              <a:ea typeface="Calibri"/>
              <a:cs typeface="Calibri"/>
            </a:endParaRPr>
          </a:p>
          <a:p>
            <a:r>
              <a:rPr lang="pl-PL" sz="24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7 000 000,00 zł</a:t>
            </a:r>
            <a:endParaRPr lang="en-US" sz="24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Termin zakończenia: </a:t>
            </a:r>
            <a:endParaRPr lang="pl-PL" sz="2400" dirty="0">
              <a:solidFill>
                <a:srgbClr val="3AB4A2"/>
              </a:solidFill>
              <a:latin typeface="Outfit" pitchFamily="2" charset="0"/>
              <a:ea typeface="Calibri"/>
              <a:cs typeface="Calibri"/>
            </a:endParaRPr>
          </a:p>
          <a:p>
            <a:r>
              <a:rPr lang="pl-PL" sz="24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sierpień 2024</a:t>
            </a:r>
            <a:endParaRPr lang="en-US" sz="24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271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77CFA42-F686-437D-F578-E84FD817225F}"/>
              </a:ext>
            </a:extLst>
          </p:cNvPr>
          <p:cNvSpPr/>
          <p:nvPr/>
        </p:nvSpPr>
        <p:spPr>
          <a:xfrm>
            <a:off x="657726" y="1955981"/>
            <a:ext cx="8023820" cy="3460454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9" y="931149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KLUCZOWE INWESTYCJE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INWESTYCJE </a:t>
            </a:r>
            <a:r>
              <a:rPr lang="pl-PL" sz="3100" b="1" dirty="0">
                <a:solidFill>
                  <a:srgbClr val="FFC000"/>
                </a:solidFill>
                <a:latin typeface="Outfit" pitchFamily="2" charset="0"/>
              </a:rPr>
              <a:t>realizowane</a:t>
            </a:r>
            <a:endParaRPr lang="pl-PL" sz="5000" b="1" dirty="0">
              <a:solidFill>
                <a:srgbClr val="FFC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27  |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KLUCZOWE INWESTYCJE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18CF806-C6BB-0765-8877-C0911EB15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24" y="3711510"/>
            <a:ext cx="10780295" cy="2260369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EC534DC-EBDE-A495-6A13-9ABB9B33D400}"/>
              </a:ext>
            </a:extLst>
          </p:cNvPr>
          <p:cNvSpPr txBox="1"/>
          <p:nvPr/>
        </p:nvSpPr>
        <p:spPr>
          <a:xfrm>
            <a:off x="850925" y="2057724"/>
            <a:ext cx="102735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Outfit" pitchFamily="2" charset="0"/>
                <a:ea typeface="Calibri"/>
                <a:cs typeface="Calibri"/>
              </a:rPr>
              <a:t>Budowa ul. Żeromskiego w Mosinie</a:t>
            </a:r>
          </a:p>
          <a:p>
            <a:r>
              <a:rPr lang="pl-PL" sz="24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Dofinansowanie: </a:t>
            </a:r>
            <a:r>
              <a:rPr lang="pl-PL" sz="24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557 041,40 zł</a:t>
            </a:r>
          </a:p>
          <a:p>
            <a:r>
              <a:rPr lang="en-US" sz="24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Całkowita wartość projektu: </a:t>
            </a:r>
            <a:r>
              <a:rPr lang="pl-PL" sz="24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4 100 000,00 zł</a:t>
            </a:r>
          </a:p>
          <a:p>
            <a:r>
              <a:rPr lang="en-US" sz="24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Termin zakończenia:</a:t>
            </a:r>
            <a:r>
              <a:rPr lang="en-US" sz="2400" dirty="0">
                <a:latin typeface="Outfit" pitchFamily="2" charset="0"/>
                <a:ea typeface="Calibri"/>
                <a:cs typeface="Calibri"/>
              </a:rPr>
              <a:t> </a:t>
            </a:r>
            <a:r>
              <a:rPr lang="pl-PL" sz="24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6 miesięcy od podpisania umowy</a:t>
            </a:r>
          </a:p>
        </p:txBody>
      </p:sp>
    </p:spTree>
    <p:extLst>
      <p:ext uri="{BB962C8B-B14F-4D97-AF65-F5344CB8AC3E}">
        <p14:creationId xmlns:p14="http://schemas.microsoft.com/office/powerpoint/2010/main" val="271888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77CFA42-F686-437D-F578-E84FD817225F}"/>
              </a:ext>
            </a:extLst>
          </p:cNvPr>
          <p:cNvSpPr/>
          <p:nvPr/>
        </p:nvSpPr>
        <p:spPr>
          <a:xfrm>
            <a:off x="657725" y="1955981"/>
            <a:ext cx="10780293" cy="3460454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9" y="931149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KLUCZOWE INWESTYCJE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INWESTYCJE </a:t>
            </a:r>
            <a:r>
              <a:rPr lang="pl-PL" sz="3100" b="1" dirty="0">
                <a:solidFill>
                  <a:srgbClr val="FFC000"/>
                </a:solidFill>
                <a:latin typeface="Outfit" pitchFamily="2" charset="0"/>
              </a:rPr>
              <a:t>realizowane</a:t>
            </a:r>
            <a:endParaRPr lang="pl-PL" sz="5000" b="1" dirty="0">
              <a:solidFill>
                <a:srgbClr val="FFC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28  |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KLUCZOWE INWESTYCJE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9776FAB-BAB8-4977-7881-3C5285AE7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25" y="2961845"/>
            <a:ext cx="10780292" cy="300564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EC534DC-EBDE-A495-6A13-9ABB9B33D400}"/>
              </a:ext>
            </a:extLst>
          </p:cNvPr>
          <p:cNvSpPr txBox="1"/>
          <p:nvPr/>
        </p:nvSpPr>
        <p:spPr>
          <a:xfrm>
            <a:off x="850925" y="2005174"/>
            <a:ext cx="1027357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Outfit" pitchFamily="2" charset="0"/>
                <a:ea typeface="Calibri"/>
                <a:cs typeface="Calibri"/>
              </a:rPr>
              <a:t>Budowa ul. Budzyńskiej z odwodnieniem i przebudową skrzyżowania z ul. Konopnickiej (300 m)</a:t>
            </a:r>
          </a:p>
          <a:p>
            <a:r>
              <a:rPr lang="pl-PL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Dofinansowanie:</a:t>
            </a:r>
            <a:r>
              <a:rPr lang="pl-PL" dirty="0">
                <a:latin typeface="Outfit" pitchFamily="2" charset="0"/>
                <a:ea typeface="Calibri"/>
                <a:cs typeface="Calibri"/>
              </a:rPr>
              <a:t> </a:t>
            </a:r>
            <a:r>
              <a:rPr lang="pl-PL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1 830 888,62 zł  </a:t>
            </a:r>
            <a:r>
              <a:rPr lang="en-US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Całkowita wartość projektu: </a:t>
            </a:r>
            <a:r>
              <a:rPr lang="pl-PL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4 000 000,00 zł</a:t>
            </a:r>
          </a:p>
          <a:p>
            <a:r>
              <a:rPr lang="en-US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Termin zakończenia: </a:t>
            </a:r>
            <a:r>
              <a:rPr lang="pl-PL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grudzień 2024</a:t>
            </a:r>
          </a:p>
          <a:p>
            <a:endParaRPr lang="pl-PL" sz="24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328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77CFA42-F686-437D-F578-E84FD817225F}"/>
              </a:ext>
            </a:extLst>
          </p:cNvPr>
          <p:cNvSpPr/>
          <p:nvPr/>
        </p:nvSpPr>
        <p:spPr>
          <a:xfrm>
            <a:off x="657726" y="2462017"/>
            <a:ext cx="4727329" cy="3088985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9" y="931149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KLUCZOWE INWESTYCJE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INWESTYCJE </a:t>
            </a:r>
            <a:r>
              <a:rPr lang="pl-PL" sz="3100" b="1" dirty="0">
                <a:solidFill>
                  <a:srgbClr val="FFC000"/>
                </a:solidFill>
                <a:latin typeface="Outfit" pitchFamily="2" charset="0"/>
              </a:rPr>
              <a:t>realizowane</a:t>
            </a:r>
            <a:endParaRPr lang="pl-PL" sz="5000" b="1" dirty="0">
              <a:solidFill>
                <a:srgbClr val="FFC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29  |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KLUCZOWE INWESTYCJE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EC534DC-EBDE-A495-6A13-9ABB9B33D400}"/>
              </a:ext>
            </a:extLst>
          </p:cNvPr>
          <p:cNvSpPr txBox="1"/>
          <p:nvPr/>
        </p:nvSpPr>
        <p:spPr>
          <a:xfrm>
            <a:off x="790368" y="2631237"/>
            <a:ext cx="45093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Outfit" pitchFamily="2" charset="0"/>
                <a:ea typeface="Calibri"/>
                <a:cs typeface="Calibri"/>
              </a:rPr>
              <a:t>Budowa skateparku w Mosinie</a:t>
            </a:r>
          </a:p>
          <a:p>
            <a:r>
              <a:rPr lang="pl-PL" sz="24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Dofinansowanie:</a:t>
            </a:r>
            <a:r>
              <a:rPr lang="pl-PL" sz="2400" dirty="0">
                <a:latin typeface="Outfit" pitchFamily="2" charset="0"/>
                <a:ea typeface="Calibri"/>
                <a:cs typeface="Calibri"/>
              </a:rPr>
              <a:t> </a:t>
            </a:r>
          </a:p>
          <a:p>
            <a:r>
              <a:rPr lang="pl-PL" sz="24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578 659,00 zł </a:t>
            </a:r>
          </a:p>
          <a:p>
            <a:r>
              <a:rPr lang="en-US" sz="24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Całkowita wartość projektu: </a:t>
            </a:r>
            <a:endParaRPr lang="pl-PL" sz="2400" dirty="0">
              <a:solidFill>
                <a:srgbClr val="3AB4A2"/>
              </a:solidFill>
              <a:latin typeface="Outfit" pitchFamily="2" charset="0"/>
              <a:ea typeface="Calibri"/>
              <a:cs typeface="Calibri"/>
            </a:endParaRPr>
          </a:p>
          <a:p>
            <a:r>
              <a:rPr lang="pl-PL" sz="24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1 840 000,00 zł</a:t>
            </a:r>
          </a:p>
          <a:p>
            <a:r>
              <a:rPr lang="en-US" sz="24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Termin zakończenia: </a:t>
            </a:r>
            <a:endParaRPr lang="pl-PL" sz="2400" dirty="0">
              <a:solidFill>
                <a:srgbClr val="3AB4A2"/>
              </a:solidFill>
              <a:latin typeface="Outfit" pitchFamily="2" charset="0"/>
              <a:ea typeface="Calibri"/>
              <a:cs typeface="Calibri"/>
            </a:endParaRPr>
          </a:p>
          <a:p>
            <a:r>
              <a:rPr lang="pl-PL" sz="24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wrzesień 2024</a:t>
            </a:r>
          </a:p>
          <a:p>
            <a:br>
              <a:rPr lang="pl-PL" sz="24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</a:br>
            <a:endParaRPr lang="pl-PL" sz="24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CBC9777-8462-CDBC-EF34-D3801265C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65" y="1955981"/>
            <a:ext cx="5923099" cy="49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4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E3FA47C-86C5-FCAD-E386-8F761A8D0316}"/>
              </a:ext>
            </a:extLst>
          </p:cNvPr>
          <p:cNvSpPr/>
          <p:nvPr/>
        </p:nvSpPr>
        <p:spPr>
          <a:xfrm>
            <a:off x="0" y="5972326"/>
            <a:ext cx="12192000" cy="885674"/>
          </a:xfrm>
          <a:prstGeom prst="rect">
            <a:avLst/>
          </a:prstGeom>
          <a:solidFill>
            <a:srgbClr val="3AB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A3D74501-D7AD-20FB-D2E2-C0E81D63AE82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3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ZAŁOŻENIA I UWARUNKOWANIA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4FB99E-FD21-9F8E-0214-94378724A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BUDŻET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ZAŁOŻENIA I UWARUNKOWANIA</a:t>
            </a:r>
            <a:endParaRPr lang="pl-PL" sz="5000" b="1" dirty="0">
              <a:solidFill>
                <a:srgbClr val="3AB4A2"/>
              </a:solidFill>
              <a:latin typeface="Outfit" pitchFamily="2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D22DC0-5825-DFD9-D7FB-0A30FC8B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507" y="1885005"/>
            <a:ext cx="7513218" cy="3744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l-PL" sz="2400" b="1" dirty="0">
                <a:solidFill>
                  <a:srgbClr val="005761"/>
                </a:solidFill>
                <a:latin typeface="Outfit" pitchFamily="2" charset="0"/>
              </a:rPr>
              <a:t>ENERGIA ELEKTRYCZNA</a:t>
            </a:r>
          </a:p>
          <a:p>
            <a:pPr algn="l"/>
            <a:r>
              <a:rPr lang="pl-PL" sz="1800" b="1" dirty="0">
                <a:solidFill>
                  <a:srgbClr val="4A4949"/>
                </a:solidFill>
                <a:latin typeface="Outfit" pitchFamily="2" charset="0"/>
              </a:rPr>
              <a:t>2023</a:t>
            </a:r>
            <a:r>
              <a:rPr lang="pl-PL" sz="1800" dirty="0">
                <a:solidFill>
                  <a:srgbClr val="4A4949"/>
                </a:solidFill>
                <a:latin typeface="Outfit" pitchFamily="2" charset="0"/>
              </a:rPr>
              <a:t> 0,790 zł/kWh (ustawowa ochrona) a od 01.10.2023 0,693 zł/kWh </a:t>
            </a:r>
          </a:p>
          <a:p>
            <a:pPr algn="l"/>
            <a:r>
              <a:rPr lang="pl-PL" sz="1800" b="1" dirty="0">
                <a:solidFill>
                  <a:srgbClr val="4A4949"/>
                </a:solidFill>
                <a:latin typeface="Outfit" pitchFamily="2" charset="0"/>
              </a:rPr>
              <a:t>2024</a:t>
            </a:r>
            <a:r>
              <a:rPr lang="pl-PL" sz="1800" dirty="0">
                <a:solidFill>
                  <a:srgbClr val="4A4949"/>
                </a:solidFill>
                <a:latin typeface="Outfit" pitchFamily="2" charset="0"/>
              </a:rPr>
              <a:t> 0,78014 zł/kWh</a:t>
            </a:r>
          </a:p>
          <a:p>
            <a:pPr algn="l"/>
            <a:endParaRPr lang="pl-PL" sz="1100" b="1" dirty="0">
              <a:solidFill>
                <a:srgbClr val="005761"/>
              </a:solidFill>
              <a:latin typeface="Outfit" pitchFamily="2" charset="0"/>
            </a:endParaRPr>
          </a:p>
          <a:p>
            <a:pPr algn="l"/>
            <a:r>
              <a:rPr lang="pl-PL" b="1" dirty="0">
                <a:solidFill>
                  <a:srgbClr val="005761"/>
                </a:solidFill>
                <a:latin typeface="Outfit" pitchFamily="2" charset="0"/>
              </a:rPr>
              <a:t>GAZ</a:t>
            </a:r>
          </a:p>
          <a:p>
            <a:pPr algn="l"/>
            <a:r>
              <a:rPr lang="pl-PL" sz="1800" b="1" dirty="0">
                <a:solidFill>
                  <a:srgbClr val="4A4949"/>
                </a:solidFill>
                <a:latin typeface="Outfit" pitchFamily="2" charset="0"/>
              </a:rPr>
              <a:t>2023</a:t>
            </a:r>
            <a:r>
              <a:rPr lang="pl-PL" sz="1800" dirty="0">
                <a:solidFill>
                  <a:srgbClr val="4A4949"/>
                </a:solidFill>
                <a:latin typeface="Outfit" pitchFamily="2" charset="0"/>
              </a:rPr>
              <a:t> (podmioty wrażliwe np. szkoły, przedszkola, OSP) 0,20017 zł/m3 (ustawowa </a:t>
            </a:r>
          </a:p>
          <a:p>
            <a:pPr algn="l"/>
            <a:r>
              <a:rPr lang="pl-PL" sz="1800" dirty="0">
                <a:solidFill>
                  <a:srgbClr val="4A4949"/>
                </a:solidFill>
                <a:latin typeface="Outfit" pitchFamily="2" charset="0"/>
              </a:rPr>
              <a:t>ochrona) UM 1,217190 zł/m3 a od 01.05.2023 do 31.12.2024 0,70390 zł/m3</a:t>
            </a:r>
          </a:p>
          <a:p>
            <a:pPr algn="l"/>
            <a:r>
              <a:rPr lang="pl-PL" sz="1800" b="1" dirty="0">
                <a:solidFill>
                  <a:srgbClr val="4A4949"/>
                </a:solidFill>
                <a:latin typeface="Outfit" pitchFamily="2" charset="0"/>
              </a:rPr>
              <a:t>2024</a:t>
            </a:r>
            <a:r>
              <a:rPr lang="pl-PL" sz="1800" dirty="0">
                <a:solidFill>
                  <a:srgbClr val="4A4949"/>
                </a:solidFill>
                <a:latin typeface="Outfit" pitchFamily="2" charset="0"/>
              </a:rPr>
              <a:t> (szkoły, przedszkola) 0,27751 zł/m3</a:t>
            </a:r>
          </a:p>
          <a:p>
            <a:pPr algn="l"/>
            <a:r>
              <a:rPr lang="pl-PL" sz="1800" dirty="0">
                <a:solidFill>
                  <a:srgbClr val="4A4949"/>
                </a:solidFill>
                <a:latin typeface="Outfit" pitchFamily="2" charset="0"/>
              </a:rPr>
              <a:t>UM ? zł/m3 (negocjacje z dostawcą)</a:t>
            </a:r>
          </a:p>
          <a:p>
            <a:pPr algn="l"/>
            <a:endParaRPr lang="pl-PL" sz="1100" dirty="0">
              <a:solidFill>
                <a:srgbClr val="4A4949"/>
              </a:solidFill>
              <a:latin typeface="Outfit" pitchFamily="2" charset="0"/>
            </a:endParaRPr>
          </a:p>
          <a:p>
            <a:pPr algn="l"/>
            <a:r>
              <a:rPr lang="pl-PL" b="1" dirty="0">
                <a:solidFill>
                  <a:srgbClr val="005761"/>
                </a:solidFill>
                <a:latin typeface="Outfit" pitchFamily="2" charset="0"/>
              </a:rPr>
              <a:t>PŁACE</a:t>
            </a:r>
          </a:p>
          <a:p>
            <a:pPr algn="l"/>
            <a:r>
              <a:rPr lang="pl-PL" sz="1800" dirty="0">
                <a:solidFill>
                  <a:srgbClr val="4A4949"/>
                </a:solidFill>
                <a:latin typeface="Outfit" pitchFamily="2" charset="0"/>
              </a:rPr>
              <a:t>wynagrodzenia minimalne 07.2023 - 3.600 zł; 07.2024 – 4.200 zł </a:t>
            </a:r>
          </a:p>
          <a:p>
            <a:pPr algn="l"/>
            <a:r>
              <a:rPr lang="pl-PL" sz="1800" dirty="0">
                <a:solidFill>
                  <a:srgbClr val="4A4949"/>
                </a:solidFill>
                <a:latin typeface="Outfit" pitchFamily="2" charset="0"/>
              </a:rPr>
              <a:t>wzrost kosztu pracodawcy + około 850 zł</a:t>
            </a:r>
          </a:p>
          <a:p>
            <a:pPr algn="l"/>
            <a:endParaRPr lang="pl-PL" sz="1400" dirty="0">
              <a:solidFill>
                <a:srgbClr val="4A4949"/>
              </a:solidFill>
              <a:latin typeface="Outfit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29CA3A-AC24-21A6-8AE5-F7CD9BC4F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r="34642"/>
          <a:stretch/>
        </p:blipFill>
        <p:spPr>
          <a:xfrm>
            <a:off x="7905750" y="1773985"/>
            <a:ext cx="3437021" cy="508401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CD200CCD-2B9B-E0C0-2925-C4435AEB6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77CFA42-F686-437D-F578-E84FD817225F}"/>
              </a:ext>
            </a:extLst>
          </p:cNvPr>
          <p:cNvSpPr/>
          <p:nvPr/>
        </p:nvSpPr>
        <p:spPr>
          <a:xfrm>
            <a:off x="657725" y="1955981"/>
            <a:ext cx="9888947" cy="3460454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9" y="931149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KLUCZOWE INWESTYCJE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INWESTYCJE </a:t>
            </a:r>
            <a:r>
              <a:rPr lang="pl-PL" sz="3100" b="1" dirty="0">
                <a:solidFill>
                  <a:srgbClr val="FFC000"/>
                </a:solidFill>
                <a:latin typeface="Outfit" pitchFamily="2" charset="0"/>
              </a:rPr>
              <a:t>planowane</a:t>
            </a:r>
            <a:endParaRPr lang="pl-PL" sz="5000" b="1" dirty="0">
              <a:solidFill>
                <a:srgbClr val="FFC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30  |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KLUCZOWE INWESTYCJE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EC534DC-EBDE-A495-6A13-9ABB9B33D400}"/>
              </a:ext>
            </a:extLst>
          </p:cNvPr>
          <p:cNvSpPr txBox="1"/>
          <p:nvPr/>
        </p:nvSpPr>
        <p:spPr>
          <a:xfrm>
            <a:off x="850925" y="2111224"/>
            <a:ext cx="105870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Outfit" pitchFamily="2" charset="0"/>
                <a:ea typeface="Calibri"/>
                <a:cs typeface="Calibri"/>
              </a:rPr>
              <a:t>Przebudowa i modernizacja przedszkola integracyjnego na ul. Topolowej w Mosinie</a:t>
            </a:r>
          </a:p>
          <a:p>
            <a:r>
              <a:rPr lang="pl-PL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Dofinansowanie:    otrzymane - </a:t>
            </a:r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8 978 740,00 zł    </a:t>
            </a:r>
            <a:r>
              <a:rPr lang="pl-PL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zawnioskowane - </a:t>
            </a:r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3 069 214,97 zł </a:t>
            </a:r>
          </a:p>
          <a:p>
            <a:r>
              <a:rPr lang="en-US" sz="2000" dirty="0" err="1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Całkowita</a:t>
            </a:r>
            <a:r>
              <a:rPr lang="en-US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wartość</a:t>
            </a:r>
            <a:r>
              <a:rPr lang="en-US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projektu</a:t>
            </a:r>
            <a:r>
              <a:rPr lang="en-US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: </a:t>
            </a:r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15 050 000,00 zł</a:t>
            </a:r>
          </a:p>
          <a:p>
            <a:r>
              <a:rPr lang="en-US" sz="2000" dirty="0" err="1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Termin</a:t>
            </a:r>
            <a:r>
              <a:rPr lang="en-US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zakończenia</a:t>
            </a:r>
            <a:r>
              <a:rPr lang="en-US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: </a:t>
            </a:r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grudzień 2025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E13E295-A5A7-DA03-6375-482DECB7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25" y="3587627"/>
            <a:ext cx="5845487" cy="188495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675D9AF-67F8-883A-C154-AC7239768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392" y="3587627"/>
            <a:ext cx="4954764" cy="206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2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77CFA42-F686-437D-F578-E84FD817225F}"/>
              </a:ext>
            </a:extLst>
          </p:cNvPr>
          <p:cNvSpPr/>
          <p:nvPr/>
        </p:nvSpPr>
        <p:spPr>
          <a:xfrm>
            <a:off x="657726" y="1955981"/>
            <a:ext cx="6577576" cy="2024404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9" y="931149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KLUCZOWE INWESTYCJE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INWESTYCJE </a:t>
            </a:r>
            <a:r>
              <a:rPr lang="pl-PL" sz="3100" b="1" dirty="0">
                <a:solidFill>
                  <a:srgbClr val="FFC000"/>
                </a:solidFill>
                <a:latin typeface="Outfit" pitchFamily="2" charset="0"/>
              </a:rPr>
              <a:t>planowane</a:t>
            </a:r>
            <a:endParaRPr lang="pl-PL" sz="5000" b="1" dirty="0">
              <a:solidFill>
                <a:srgbClr val="FFC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31  |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KLUCZOWE INWESTYCJE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503A689-5589-DDF4-8977-3F092E9CB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08" y="3761533"/>
            <a:ext cx="7584489" cy="2647511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EC534DC-EBDE-A495-6A13-9ABB9B33D400}"/>
              </a:ext>
            </a:extLst>
          </p:cNvPr>
          <p:cNvSpPr txBox="1"/>
          <p:nvPr/>
        </p:nvSpPr>
        <p:spPr>
          <a:xfrm>
            <a:off x="868682" y="2137858"/>
            <a:ext cx="6171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Outfit" pitchFamily="2" charset="0"/>
                <a:ea typeface="Calibri"/>
                <a:cs typeface="Calibri"/>
              </a:rPr>
              <a:t>Zakup trzech śmieciarek do odbioru i przewozu </a:t>
            </a:r>
          </a:p>
          <a:p>
            <a:r>
              <a:rPr lang="pl-PL" sz="2000" dirty="0">
                <a:latin typeface="Outfit" pitchFamily="2" charset="0"/>
                <a:ea typeface="Calibri"/>
                <a:cs typeface="Calibri"/>
              </a:rPr>
              <a:t>odpadów napędzanych silnikami o niskiej emisji spalin </a:t>
            </a:r>
          </a:p>
          <a:p>
            <a:r>
              <a:rPr lang="pl-PL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Dofinansowanie: </a:t>
            </a:r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4 998 000,00 zł</a:t>
            </a:r>
          </a:p>
          <a:p>
            <a:r>
              <a:rPr lang="en-US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Całkowita wartość projektu: </a:t>
            </a:r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5 090 000,00 zł</a:t>
            </a:r>
          </a:p>
          <a:p>
            <a:r>
              <a:rPr lang="en-US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Termin zakończenia: </a:t>
            </a:r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8 miesięcy od podpisania umowy</a:t>
            </a:r>
          </a:p>
          <a:p>
            <a:endParaRPr lang="pl-PL" sz="20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C92D596-4AEF-B2D1-FB87-E2B3AABAA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85" y="3944643"/>
            <a:ext cx="7584489" cy="264751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2CE9408-0E10-0219-F31B-E4E1DA9C9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75" y="4092679"/>
            <a:ext cx="7584489" cy="264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4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77CFA42-F686-437D-F578-E84FD817225F}"/>
              </a:ext>
            </a:extLst>
          </p:cNvPr>
          <p:cNvSpPr/>
          <p:nvPr/>
        </p:nvSpPr>
        <p:spPr>
          <a:xfrm>
            <a:off x="657727" y="2648441"/>
            <a:ext cx="3905396" cy="2917861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32  |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KLUCZOWE INWESTYCJE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EC534DC-EBDE-A495-6A13-9ABB9B33D400}"/>
              </a:ext>
            </a:extLst>
          </p:cNvPr>
          <p:cNvSpPr txBox="1"/>
          <p:nvPr/>
        </p:nvSpPr>
        <p:spPr>
          <a:xfrm>
            <a:off x="850926" y="2812563"/>
            <a:ext cx="441153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Outfit" pitchFamily="2" charset="0"/>
                <a:ea typeface="Calibri"/>
                <a:cs typeface="Calibri"/>
              </a:rPr>
              <a:t>Projekt i modernizacja Szkoły Podstawowej nr 2 w Mosinie</a:t>
            </a:r>
          </a:p>
          <a:p>
            <a:r>
              <a:rPr lang="en-US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Całkowita wartość</a:t>
            </a:r>
            <a:r>
              <a:rPr lang="pl-PL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 </a:t>
            </a:r>
            <a:r>
              <a:rPr lang="en-US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projektu:</a:t>
            </a:r>
            <a:r>
              <a:rPr lang="en-US" sz="2000" dirty="0">
                <a:latin typeface="Outfit" pitchFamily="2" charset="0"/>
                <a:ea typeface="Calibri"/>
                <a:cs typeface="Calibri"/>
              </a:rPr>
              <a:t> </a:t>
            </a:r>
            <a:endParaRPr lang="pl-PL" sz="2000" dirty="0">
              <a:latin typeface="Outfit" pitchFamily="2" charset="0"/>
              <a:ea typeface="Calibri"/>
              <a:cs typeface="Calibri"/>
            </a:endParaRPr>
          </a:p>
          <a:p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2 250 000,00 zł</a:t>
            </a:r>
          </a:p>
          <a:p>
            <a:r>
              <a:rPr lang="en-US" sz="2000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Termin zakończenia:</a:t>
            </a:r>
            <a:r>
              <a:rPr lang="en-US" sz="2000" dirty="0">
                <a:latin typeface="Outfit" pitchFamily="2" charset="0"/>
                <a:ea typeface="Calibri"/>
                <a:cs typeface="Calibri"/>
              </a:rPr>
              <a:t> </a:t>
            </a:r>
            <a:endParaRPr lang="pl-PL" sz="2000" dirty="0">
              <a:latin typeface="Outfit" pitchFamily="2" charset="0"/>
              <a:ea typeface="Calibri"/>
              <a:cs typeface="Calibri"/>
            </a:endParaRPr>
          </a:p>
          <a:p>
            <a:r>
              <a:rPr lang="pl-PL" sz="2000" dirty="0">
                <a:latin typeface="Outfit" pitchFamily="2" charset="0"/>
                <a:ea typeface="Calibri"/>
                <a:cs typeface="Calibri"/>
              </a:rPr>
              <a:t>projekt – </a:t>
            </a:r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wrzesień 2024 </a:t>
            </a:r>
          </a:p>
          <a:p>
            <a:r>
              <a:rPr lang="pl-PL" sz="2000" dirty="0">
                <a:latin typeface="Outfit" pitchFamily="2" charset="0"/>
                <a:ea typeface="Calibri"/>
                <a:cs typeface="Calibri"/>
              </a:rPr>
              <a:t>wykonanie – </a:t>
            </a:r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etapowanie </a:t>
            </a:r>
            <a:b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</a:br>
            <a:r>
              <a:rPr lang="pl-PL" sz="2000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w kolejnych latach</a:t>
            </a:r>
          </a:p>
          <a:p>
            <a:endParaRPr lang="pl-PL" sz="20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  <a:p>
            <a:endParaRPr lang="pl-PL" sz="20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D2529DA-0B32-9D1C-B18D-695845DC5F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"/>
          <a:stretch/>
        </p:blipFill>
        <p:spPr>
          <a:xfrm>
            <a:off x="4563123" y="1955980"/>
            <a:ext cx="6777951" cy="490202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9" y="931149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KLUCZOWE INWESTYCJE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INWESTYCJE </a:t>
            </a:r>
            <a:r>
              <a:rPr lang="pl-PL" sz="3100" b="1" dirty="0">
                <a:solidFill>
                  <a:srgbClr val="FFC000"/>
                </a:solidFill>
                <a:latin typeface="Outfit" pitchFamily="2" charset="0"/>
              </a:rPr>
              <a:t>planowane</a:t>
            </a:r>
            <a:endParaRPr lang="pl-PL" sz="5000" b="1" dirty="0">
              <a:solidFill>
                <a:srgbClr val="FFC000"/>
              </a:solidFill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44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77CFA42-F686-437D-F578-E84FD817225F}"/>
              </a:ext>
            </a:extLst>
          </p:cNvPr>
          <p:cNvSpPr/>
          <p:nvPr/>
        </p:nvSpPr>
        <p:spPr>
          <a:xfrm>
            <a:off x="657726" y="2272914"/>
            <a:ext cx="5438274" cy="2041634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33  |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KLUCZOWE INWESTYCJE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EC534DC-EBDE-A495-6A13-9ABB9B33D400}"/>
              </a:ext>
            </a:extLst>
          </p:cNvPr>
          <p:cNvSpPr txBox="1"/>
          <p:nvPr/>
        </p:nvSpPr>
        <p:spPr>
          <a:xfrm>
            <a:off x="789652" y="2424814"/>
            <a:ext cx="514214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Outfit" pitchFamily="2" charset="0"/>
                <a:ea typeface="Calibri"/>
                <a:cs typeface="Calibri"/>
              </a:rPr>
              <a:t>Projekt i wykonanie modernizacji oświetlenia ulicznego na terenie Gminy Mosina należącej </a:t>
            </a:r>
            <a:br>
              <a:rPr lang="pl-PL" dirty="0">
                <a:latin typeface="Outfit" pitchFamily="2" charset="0"/>
                <a:ea typeface="Calibri"/>
                <a:cs typeface="Calibri"/>
              </a:rPr>
            </a:br>
            <a:r>
              <a:rPr lang="pl-PL" dirty="0">
                <a:latin typeface="Outfit" pitchFamily="2" charset="0"/>
                <a:ea typeface="Calibri"/>
                <a:cs typeface="Calibri"/>
              </a:rPr>
              <a:t>do spółki oświetleniowej</a:t>
            </a:r>
          </a:p>
          <a:p>
            <a:r>
              <a:rPr lang="pl-PL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Całkowita wartość projektu: </a:t>
            </a:r>
            <a:r>
              <a:rPr lang="pl-PL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2 500 000,00 zł</a:t>
            </a:r>
          </a:p>
          <a:p>
            <a:r>
              <a:rPr lang="pl-PL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Dofinansowanie: </a:t>
            </a:r>
            <a:r>
              <a:rPr lang="pl-PL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2 000 000,00 zł</a:t>
            </a:r>
          </a:p>
          <a:p>
            <a:r>
              <a:rPr lang="pl-PL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Termin zakończenia: </a:t>
            </a:r>
            <a:r>
              <a:rPr lang="pl-PL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grudzień 2024</a:t>
            </a:r>
          </a:p>
          <a:p>
            <a:endParaRPr lang="pl-PL" sz="20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  <a:p>
            <a:endParaRPr lang="pl-PL" sz="20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89" y="931149"/>
            <a:ext cx="10960768" cy="973137"/>
          </a:xfrm>
        </p:spPr>
        <p:txBody>
          <a:bodyPr>
            <a:normAutofit fontScale="90000"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KLUCZOWE INWESTYCJE</a:t>
            </a:r>
            <a:br>
              <a:rPr lang="pl-PL" sz="5000" b="1" dirty="0">
                <a:solidFill>
                  <a:srgbClr val="005761"/>
                </a:solidFill>
                <a:latin typeface="Outfit" pitchFamily="2" charset="0"/>
              </a:rPr>
            </a:br>
            <a:r>
              <a:rPr lang="pl-PL" sz="3100" b="1" dirty="0">
                <a:solidFill>
                  <a:srgbClr val="3AB4A2"/>
                </a:solidFill>
                <a:latin typeface="Outfit" pitchFamily="2" charset="0"/>
              </a:rPr>
              <a:t>INWESTYCJE </a:t>
            </a:r>
            <a:r>
              <a:rPr lang="pl-PL" sz="3100" b="1" dirty="0">
                <a:solidFill>
                  <a:srgbClr val="FFC000"/>
                </a:solidFill>
                <a:latin typeface="Outfit" pitchFamily="2" charset="0"/>
              </a:rPr>
              <a:t>planowane</a:t>
            </a:r>
            <a:endParaRPr lang="pl-PL" sz="5000" b="1" dirty="0">
              <a:solidFill>
                <a:srgbClr val="FFC000"/>
              </a:solidFill>
              <a:latin typeface="Outfit" pitchFamily="2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9E680B-076F-1337-E1DE-33CABE106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b="11735"/>
          <a:stretch/>
        </p:blipFill>
        <p:spPr>
          <a:xfrm>
            <a:off x="6096000" y="2272913"/>
            <a:ext cx="5235970" cy="458508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D538CFF-4257-616F-F738-5BD186741985}"/>
              </a:ext>
            </a:extLst>
          </p:cNvPr>
          <p:cNvSpPr/>
          <p:nvPr/>
        </p:nvSpPr>
        <p:spPr>
          <a:xfrm>
            <a:off x="657726" y="4378378"/>
            <a:ext cx="5438274" cy="1603663"/>
          </a:xfrm>
          <a:prstGeom prst="rect">
            <a:avLst/>
          </a:prstGeom>
          <a:solidFill>
            <a:srgbClr val="EEED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9BBC07D-AF2C-B987-70F4-8ABE5C8B5CE4}"/>
              </a:ext>
            </a:extLst>
          </p:cNvPr>
          <p:cNvSpPr txBox="1"/>
          <p:nvPr/>
        </p:nvSpPr>
        <p:spPr>
          <a:xfrm>
            <a:off x="789652" y="4448720"/>
            <a:ext cx="514214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Outfit" pitchFamily="2" charset="0"/>
                <a:ea typeface="Calibri"/>
                <a:cs typeface="Calibri"/>
              </a:rPr>
              <a:t>Projekt i wykonanie modernizacji oświetlenia ulicznego na terenie Gminy Mosina</a:t>
            </a:r>
          </a:p>
          <a:p>
            <a:r>
              <a:rPr lang="pl-PL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Całkowita wartość projektu: </a:t>
            </a:r>
            <a:r>
              <a:rPr lang="pl-PL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2 204 000,00 zł</a:t>
            </a:r>
          </a:p>
          <a:p>
            <a:r>
              <a:rPr lang="pl-PL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Dofinansowanie: </a:t>
            </a:r>
            <a:r>
              <a:rPr lang="pl-PL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2 204 000,00 zł</a:t>
            </a:r>
          </a:p>
          <a:p>
            <a:r>
              <a:rPr lang="pl-PL" dirty="0">
                <a:solidFill>
                  <a:srgbClr val="3AB4A2"/>
                </a:solidFill>
                <a:latin typeface="Outfit" pitchFamily="2" charset="0"/>
                <a:ea typeface="Calibri"/>
                <a:cs typeface="Calibri"/>
              </a:rPr>
              <a:t>Termin zakończenia: </a:t>
            </a:r>
            <a:r>
              <a:rPr lang="pl-PL" b="1" dirty="0">
                <a:solidFill>
                  <a:srgbClr val="005761"/>
                </a:solidFill>
                <a:latin typeface="Outfit" pitchFamily="2" charset="0"/>
                <a:ea typeface="Calibri"/>
                <a:cs typeface="Calibri"/>
              </a:rPr>
              <a:t>grudzień 2024</a:t>
            </a:r>
          </a:p>
          <a:p>
            <a:endParaRPr lang="pl-PL" sz="20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  <a:p>
            <a:endParaRPr lang="pl-PL" sz="2000" b="1" dirty="0">
              <a:solidFill>
                <a:srgbClr val="005761"/>
              </a:solidFill>
              <a:latin typeface="Outfit" pitchFamily="2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715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4FB99E-FD21-9F8E-0214-94378724A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D22DC0-5825-DFD9-D7FB-0A30FC8B3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60AAE9-F0F1-2092-46F8-84971C423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1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E3FA47C-86C5-FCAD-E386-8F761A8D0316}"/>
              </a:ext>
            </a:extLst>
          </p:cNvPr>
          <p:cNvSpPr/>
          <p:nvPr/>
        </p:nvSpPr>
        <p:spPr>
          <a:xfrm>
            <a:off x="0" y="5972326"/>
            <a:ext cx="12192000" cy="885674"/>
          </a:xfrm>
          <a:prstGeom prst="rect">
            <a:avLst/>
          </a:prstGeom>
          <a:solidFill>
            <a:srgbClr val="3AB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A3D74501-D7AD-20FB-D2E2-C0E81D63AE82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4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ZAŁOŻENIA I UWARUNKOWANIA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4FB99E-FD21-9F8E-0214-94378724A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BUDŻET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ZAŁOŻENIA I UWARUNKOWANIA</a:t>
            </a:r>
            <a:endParaRPr lang="pl-PL" sz="5000" b="1" dirty="0">
              <a:solidFill>
                <a:srgbClr val="3AB4A2"/>
              </a:solidFill>
              <a:latin typeface="Outfit" pitchFamily="2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D22DC0-5825-DFD9-D7FB-0A30FC8B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507" y="1780210"/>
            <a:ext cx="7513218" cy="3849557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>
                <a:solidFill>
                  <a:srgbClr val="005761"/>
                </a:solidFill>
                <a:latin typeface="Outfit" pitchFamily="2" charset="0"/>
              </a:rPr>
              <a:t>KOSZTY OŚWIATY </a:t>
            </a:r>
          </a:p>
          <a:p>
            <a:pPr algn="l"/>
            <a:r>
              <a:rPr lang="pl-PL" dirty="0">
                <a:solidFill>
                  <a:srgbClr val="4A4949"/>
                </a:solidFill>
                <a:latin typeface="Outfit" pitchFamily="2" charset="0"/>
              </a:rPr>
              <a:t>2024</a:t>
            </a:r>
          </a:p>
          <a:p>
            <a:pPr algn="l"/>
            <a:r>
              <a:rPr lang="pl-PL" dirty="0">
                <a:solidFill>
                  <a:srgbClr val="3AB4A2"/>
                </a:solidFill>
                <a:latin typeface="Outfit" pitchFamily="2" charset="0"/>
              </a:rPr>
              <a:t>Dział 801 - Oświata i wychowanie</a:t>
            </a:r>
          </a:p>
          <a:p>
            <a:pPr algn="l"/>
            <a:r>
              <a:rPr lang="pl-PL" dirty="0">
                <a:solidFill>
                  <a:srgbClr val="4A4949"/>
                </a:solidFill>
                <a:latin typeface="Outfit" pitchFamily="2" charset="0"/>
              </a:rPr>
              <a:t>101 000 000 zł</a:t>
            </a:r>
          </a:p>
          <a:p>
            <a:pPr algn="l"/>
            <a:r>
              <a:rPr lang="pl-PL" dirty="0">
                <a:solidFill>
                  <a:srgbClr val="3AB4A2"/>
                </a:solidFill>
                <a:latin typeface="Outfit" pitchFamily="2" charset="0"/>
              </a:rPr>
              <a:t>W tym płace i pochodne</a:t>
            </a:r>
          </a:p>
          <a:p>
            <a:pPr algn="l"/>
            <a:r>
              <a:rPr lang="pl-PL" dirty="0">
                <a:solidFill>
                  <a:srgbClr val="4A4949"/>
                </a:solidFill>
                <a:latin typeface="Outfit" pitchFamily="2" charset="0"/>
              </a:rPr>
              <a:t>58 500 000 zł</a:t>
            </a:r>
          </a:p>
          <a:p>
            <a:pPr algn="l"/>
            <a:r>
              <a:rPr lang="pl-PL" dirty="0">
                <a:solidFill>
                  <a:srgbClr val="3AB4A2"/>
                </a:solidFill>
                <a:latin typeface="Outfit" pitchFamily="2" charset="0"/>
              </a:rPr>
              <a:t>Subwencja</a:t>
            </a:r>
          </a:p>
          <a:p>
            <a:pPr algn="l"/>
            <a:r>
              <a:rPr lang="pl-PL" dirty="0">
                <a:solidFill>
                  <a:srgbClr val="4A4949"/>
                </a:solidFill>
                <a:latin typeface="Outfit" pitchFamily="2" charset="0"/>
              </a:rPr>
              <a:t>46 000 000 zł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CD200CCD-2B9B-E0C0-2925-C4435AEB6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7405DFB-089B-57B7-40D9-EA842E93AC5D}"/>
              </a:ext>
            </a:extLst>
          </p:cNvPr>
          <p:cNvSpPr txBox="1"/>
          <p:nvPr/>
        </p:nvSpPr>
        <p:spPr>
          <a:xfrm>
            <a:off x="537410" y="5431715"/>
            <a:ext cx="3217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800" i="1" dirty="0">
                <a:solidFill>
                  <a:srgbClr val="4A4949"/>
                </a:solidFill>
                <a:latin typeface="Outfit" pitchFamily="2" charset="0"/>
              </a:rPr>
              <a:t>Wartości w zł, zaokrąglone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2B059E5-6A6B-A81E-32AF-8BC44BA9F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9" r="16554"/>
          <a:stretch/>
        </p:blipFill>
        <p:spPr>
          <a:xfrm>
            <a:off x="7905749" y="1782862"/>
            <a:ext cx="3437021" cy="51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1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E3FA47C-86C5-FCAD-E386-8F761A8D0316}"/>
              </a:ext>
            </a:extLst>
          </p:cNvPr>
          <p:cNvSpPr/>
          <p:nvPr/>
        </p:nvSpPr>
        <p:spPr>
          <a:xfrm>
            <a:off x="0" y="5972326"/>
            <a:ext cx="12192000" cy="885674"/>
          </a:xfrm>
          <a:prstGeom prst="rect">
            <a:avLst/>
          </a:prstGeom>
          <a:solidFill>
            <a:srgbClr val="3AB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A3D74501-D7AD-20FB-D2E2-C0E81D63AE82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5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ZAŁOŻENIA I UWARUNKOWANIA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4FB99E-FD21-9F8E-0214-94378724A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BUDŻET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ZAŁOŻENIA I UWARUNKOWANIA</a:t>
            </a:r>
            <a:endParaRPr lang="pl-PL" sz="5000" b="1" dirty="0">
              <a:solidFill>
                <a:srgbClr val="3AB4A2"/>
              </a:solidFill>
              <a:latin typeface="Outfit" pitchFamily="2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D22DC0-5825-DFD9-D7FB-0A30FC8B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507" y="1885005"/>
            <a:ext cx="7513218" cy="3744762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05761"/>
                </a:solidFill>
                <a:latin typeface="Outfit" pitchFamily="2" charset="0"/>
              </a:rPr>
              <a:t>WYDATKI BIEŻĄCE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4A4949"/>
                </a:solidFill>
                <a:latin typeface="Outfit" pitchFamily="2" charset="0"/>
              </a:rPr>
              <a:t>Remonty mieszkań komunalnych 2023 – 260 000 zł; 2024 – 500 000 zł; </a:t>
            </a:r>
            <a:br>
              <a:rPr lang="pl-PL" sz="1400" dirty="0">
                <a:solidFill>
                  <a:srgbClr val="4A4949"/>
                </a:solidFill>
                <a:latin typeface="Outfit" pitchFamily="2" charset="0"/>
              </a:rPr>
            </a:br>
            <a:r>
              <a:rPr lang="pl-PL" sz="1400" dirty="0">
                <a:solidFill>
                  <a:srgbClr val="4A4949"/>
                </a:solidFill>
                <a:latin typeface="Outfit" pitchFamily="2" charset="0"/>
              </a:rPr>
              <a:t>potrzeby bieżące 4 200 000 zł.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4A4949"/>
                </a:solidFill>
                <a:latin typeface="Outfit" pitchFamily="2" charset="0"/>
              </a:rPr>
              <a:t>Drogi 2023 – 2 000 000 zł; 2024 – 2 600 000 zł.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4A4949"/>
                </a:solidFill>
                <a:latin typeface="Outfit" pitchFamily="2" charset="0"/>
              </a:rPr>
              <a:t>Oświetlenie uliczne 2 500 000 zł energia + 4 000 000 zł na modernizację.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4A4949"/>
                </a:solidFill>
                <a:latin typeface="Outfit" pitchFamily="2" charset="0"/>
              </a:rPr>
              <a:t>Inwentaryzacja i optymalizacja kosztów.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4A4949"/>
                </a:solidFill>
                <a:latin typeface="Outfit" pitchFamily="2" charset="0"/>
              </a:rPr>
              <a:t>Fotowoltaika, pompy ciepła.</a:t>
            </a:r>
          </a:p>
          <a:p>
            <a:pPr algn="l"/>
            <a:r>
              <a:rPr lang="pl-PL" sz="2000" b="1" dirty="0">
                <a:solidFill>
                  <a:srgbClr val="005761"/>
                </a:solidFill>
                <a:latin typeface="Outfit" pitchFamily="2" charset="0"/>
              </a:rPr>
              <a:t>ZWIĘKSZENIE DOCHODÓW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4A4949"/>
                </a:solidFill>
                <a:latin typeface="Outfit" pitchFamily="2" charset="0"/>
              </a:rPr>
              <a:t>Podatki.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4A4949"/>
                </a:solidFill>
                <a:latin typeface="Outfit" pitchFamily="2" charset="0"/>
              </a:rPr>
              <a:t>Czynsze, najmy.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4A4949"/>
                </a:solidFill>
                <a:latin typeface="Outfit" pitchFamily="2" charset="0"/>
              </a:rPr>
              <a:t>Opłaty drogowe (zajęcia pasa drogowego, SPPN).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E0CD1CA-A77D-BA3F-A7CC-E4D3EC0D5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8E8C17E-AA42-45E3-FE8A-C69C42530F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r="45161"/>
          <a:stretch/>
        </p:blipFill>
        <p:spPr>
          <a:xfrm>
            <a:off x="7905750" y="1778961"/>
            <a:ext cx="3437021" cy="507903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A1428FC-38B8-3893-FD23-58A094E4E4D3}"/>
              </a:ext>
            </a:extLst>
          </p:cNvPr>
          <p:cNvSpPr txBox="1"/>
          <p:nvPr/>
        </p:nvSpPr>
        <p:spPr>
          <a:xfrm>
            <a:off x="657726" y="5530687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58483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BUDŻET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DOCHODY  </a:t>
            </a:r>
            <a:r>
              <a:rPr lang="pl-PL" sz="3200" b="1" dirty="0">
                <a:solidFill>
                  <a:srgbClr val="005761"/>
                </a:solidFill>
                <a:latin typeface="Outfit" pitchFamily="2" charset="0"/>
              </a:rPr>
              <a:t>|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  </a:t>
            </a:r>
            <a:r>
              <a:rPr lang="pl-PL" sz="3200" b="1" dirty="0">
                <a:solidFill>
                  <a:schemeClr val="bg1">
                    <a:lumMod val="50000"/>
                  </a:schemeClr>
                </a:solidFill>
                <a:latin typeface="Outfit" pitchFamily="2" charset="0"/>
              </a:rPr>
              <a:t>WYDATKI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  </a:t>
            </a:r>
            <a:r>
              <a:rPr lang="pl-PL" sz="3200" b="1" dirty="0">
                <a:solidFill>
                  <a:srgbClr val="005761"/>
                </a:solidFill>
                <a:latin typeface="Outfit" pitchFamily="2" charset="0"/>
              </a:rPr>
              <a:t>|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  </a:t>
            </a:r>
            <a:r>
              <a:rPr lang="pl-PL" sz="3200" b="1" dirty="0">
                <a:solidFill>
                  <a:srgbClr val="FF0000"/>
                </a:solidFill>
                <a:latin typeface="Outfit" pitchFamily="2" charset="0"/>
              </a:rPr>
              <a:t>DEFICYT</a:t>
            </a:r>
            <a:endParaRPr lang="pl-PL" sz="50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6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DOCHODY | WYDATKI | DEFICYT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713DACA-683D-9957-F701-7A1B0537E3A3}"/>
              </a:ext>
            </a:extLst>
          </p:cNvPr>
          <p:cNvSpPr/>
          <p:nvPr/>
        </p:nvSpPr>
        <p:spPr>
          <a:xfrm>
            <a:off x="657726" y="3352636"/>
            <a:ext cx="10780295" cy="95333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F43385C-F368-EEF3-90C3-52E4D89F61DA}"/>
              </a:ext>
            </a:extLst>
          </p:cNvPr>
          <p:cNvSpPr/>
          <p:nvPr/>
        </p:nvSpPr>
        <p:spPr>
          <a:xfrm>
            <a:off x="657726" y="2249157"/>
            <a:ext cx="10780295" cy="953335"/>
          </a:xfrm>
          <a:prstGeom prst="rect">
            <a:avLst/>
          </a:prstGeom>
          <a:solidFill>
            <a:srgbClr val="3AB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A44622A-92C8-1064-B29B-5B29E6F1C21F}"/>
              </a:ext>
            </a:extLst>
          </p:cNvPr>
          <p:cNvSpPr txBox="1"/>
          <p:nvPr/>
        </p:nvSpPr>
        <p:spPr>
          <a:xfrm>
            <a:off x="915904" y="2371881"/>
            <a:ext cx="910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Outfit" pitchFamily="2" charset="0"/>
              </a:rPr>
              <a:t>DOCHODY – 208 687 886,82</a:t>
            </a:r>
            <a:endParaRPr lang="en-US" sz="4000" b="1" dirty="0">
              <a:solidFill>
                <a:schemeClr val="bg1"/>
              </a:solidFill>
              <a:latin typeface="Outfit" pitchFamily="2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A3C2B6C-4FD8-1EF6-8EBF-70EF6666D0C7}"/>
              </a:ext>
            </a:extLst>
          </p:cNvPr>
          <p:cNvSpPr txBox="1"/>
          <p:nvPr/>
        </p:nvSpPr>
        <p:spPr>
          <a:xfrm>
            <a:off x="915904" y="3475360"/>
            <a:ext cx="910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Outfit" pitchFamily="2" charset="0"/>
              </a:rPr>
              <a:t>WYDATKI – </a:t>
            </a:r>
            <a:r>
              <a:rPr lang="pl-PL" sz="4000" b="1" dirty="0">
                <a:solidFill>
                  <a:schemeClr val="bg1"/>
                </a:solidFill>
                <a:latin typeface="Outfit" pitchFamily="2" charset="0"/>
                <a:ea typeface="Calibri"/>
                <a:cs typeface="Calibri"/>
              </a:rPr>
              <a:t>220 687 886,82</a:t>
            </a:r>
            <a:endParaRPr lang="en-US" sz="4000" b="1" dirty="0">
              <a:solidFill>
                <a:schemeClr val="bg1"/>
              </a:solidFill>
              <a:latin typeface="Outfit" pitchFamily="2" charset="0"/>
            </a:endParaRP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050BC8DF-808A-BEAC-B711-41C0C2689243}"/>
              </a:ext>
            </a:extLst>
          </p:cNvPr>
          <p:cNvCxnSpPr>
            <a:cxnSpLocks/>
          </p:cNvCxnSpPr>
          <p:nvPr/>
        </p:nvCxnSpPr>
        <p:spPr>
          <a:xfrm flipH="1">
            <a:off x="5076825" y="4572000"/>
            <a:ext cx="6361196" cy="0"/>
          </a:xfrm>
          <a:prstGeom prst="line">
            <a:avLst/>
          </a:prstGeom>
          <a:ln>
            <a:solidFill>
              <a:srgbClr val="4A494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953750B-0402-619B-A40F-8F7B7365A485}"/>
              </a:ext>
            </a:extLst>
          </p:cNvPr>
          <p:cNvSpPr txBox="1"/>
          <p:nvPr/>
        </p:nvSpPr>
        <p:spPr>
          <a:xfrm>
            <a:off x="5136983" y="4648445"/>
            <a:ext cx="636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Outfit" pitchFamily="2" charset="0"/>
              </a:rPr>
              <a:t>DEFICYT – </a:t>
            </a:r>
            <a:r>
              <a:rPr lang="pl-PL" sz="4000" b="1" dirty="0">
                <a:solidFill>
                  <a:srgbClr val="FF0000"/>
                </a:solidFill>
                <a:latin typeface="Outfit" pitchFamily="2" charset="0"/>
                <a:ea typeface="Calibri"/>
                <a:cs typeface="Calibri"/>
              </a:rPr>
              <a:t>12 000 000,00</a:t>
            </a:r>
            <a:endParaRPr lang="en-US" sz="4000" b="1" dirty="0">
              <a:solidFill>
                <a:srgbClr val="FF0000"/>
              </a:solidFill>
              <a:latin typeface="Outfit" pitchFamily="2" charset="0"/>
            </a:endParaRP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FE1F4249-39EB-1375-3195-9BA2E7202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B215F24-B81F-9A2D-DFDE-61DB27C78201}"/>
              </a:ext>
            </a:extLst>
          </p:cNvPr>
          <p:cNvSpPr txBox="1"/>
          <p:nvPr/>
        </p:nvSpPr>
        <p:spPr>
          <a:xfrm>
            <a:off x="657726" y="5530687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252099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DOCHODY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MAJĄTKOWE</a:t>
            </a:r>
            <a:r>
              <a:rPr lang="pl-PL" sz="3200" b="1" dirty="0">
                <a:solidFill>
                  <a:schemeClr val="bg1">
                    <a:lumMod val="50000"/>
                  </a:schemeClr>
                </a:solidFill>
                <a:latin typeface="Outfit" pitchFamily="2" charset="0"/>
              </a:rPr>
              <a:t> I BIEŻĄCE</a:t>
            </a:r>
            <a:endParaRPr lang="pl-PL" sz="50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7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DOCHODY MAJĄTKOWE I BIEŻĄCE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713DACA-683D-9957-F701-7A1B0537E3A3}"/>
              </a:ext>
            </a:extLst>
          </p:cNvPr>
          <p:cNvSpPr/>
          <p:nvPr/>
        </p:nvSpPr>
        <p:spPr>
          <a:xfrm>
            <a:off x="657726" y="3352636"/>
            <a:ext cx="10780295" cy="95333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F43385C-F368-EEF3-90C3-52E4D89F61DA}"/>
              </a:ext>
            </a:extLst>
          </p:cNvPr>
          <p:cNvSpPr/>
          <p:nvPr/>
        </p:nvSpPr>
        <p:spPr>
          <a:xfrm>
            <a:off x="657726" y="2249157"/>
            <a:ext cx="10780295" cy="953335"/>
          </a:xfrm>
          <a:prstGeom prst="rect">
            <a:avLst/>
          </a:prstGeom>
          <a:solidFill>
            <a:srgbClr val="3AB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A44622A-92C8-1064-B29B-5B29E6F1C21F}"/>
              </a:ext>
            </a:extLst>
          </p:cNvPr>
          <p:cNvSpPr txBox="1"/>
          <p:nvPr/>
        </p:nvSpPr>
        <p:spPr>
          <a:xfrm>
            <a:off x="915903" y="2371881"/>
            <a:ext cx="945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Outfit" pitchFamily="2" charset="0"/>
              </a:rPr>
              <a:t>DOCHODY BIEŻĄCE – </a:t>
            </a:r>
            <a:r>
              <a:rPr lang="pl-PL" sz="4000" b="1" dirty="0">
                <a:solidFill>
                  <a:schemeClr val="bg1"/>
                </a:solidFill>
                <a:latin typeface="Outfit" pitchFamily="2" charset="0"/>
                <a:ea typeface="Calibri"/>
                <a:cs typeface="Calibri"/>
              </a:rPr>
              <a:t>176 607 683,00 </a:t>
            </a:r>
            <a:endParaRPr lang="en-US" sz="4000" b="1" dirty="0">
              <a:solidFill>
                <a:schemeClr val="bg1"/>
              </a:solidFill>
              <a:latin typeface="Outfit" pitchFamily="2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A3C2B6C-4FD8-1EF6-8EBF-70EF6666D0C7}"/>
              </a:ext>
            </a:extLst>
          </p:cNvPr>
          <p:cNvSpPr txBox="1"/>
          <p:nvPr/>
        </p:nvSpPr>
        <p:spPr>
          <a:xfrm>
            <a:off x="915903" y="3475360"/>
            <a:ext cx="10522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Outfit" pitchFamily="2" charset="0"/>
              </a:rPr>
              <a:t>DOCHODY MAJĄTKOWE – </a:t>
            </a:r>
            <a:r>
              <a:rPr lang="pl-PL" sz="4000" b="1" dirty="0">
                <a:solidFill>
                  <a:schemeClr val="bg1"/>
                </a:solidFill>
                <a:latin typeface="Outfit" pitchFamily="2" charset="0"/>
                <a:ea typeface="Calibri"/>
                <a:cs typeface="Calibri"/>
              </a:rPr>
              <a:t>32 080 203,82</a:t>
            </a:r>
            <a:endParaRPr lang="en-US" sz="4000" b="1" dirty="0">
              <a:solidFill>
                <a:schemeClr val="bg1"/>
              </a:solidFill>
              <a:latin typeface="Outfit" pitchFamily="2" charset="0"/>
            </a:endParaRP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050BC8DF-808A-BEAC-B711-41C0C2689243}"/>
              </a:ext>
            </a:extLst>
          </p:cNvPr>
          <p:cNvCxnSpPr>
            <a:cxnSpLocks/>
          </p:cNvCxnSpPr>
          <p:nvPr/>
        </p:nvCxnSpPr>
        <p:spPr>
          <a:xfrm flipH="1">
            <a:off x="1811215" y="4572000"/>
            <a:ext cx="9626806" cy="0"/>
          </a:xfrm>
          <a:prstGeom prst="line">
            <a:avLst/>
          </a:prstGeom>
          <a:ln>
            <a:solidFill>
              <a:srgbClr val="4A494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953750B-0402-619B-A40F-8F7B7365A485}"/>
              </a:ext>
            </a:extLst>
          </p:cNvPr>
          <p:cNvSpPr txBox="1"/>
          <p:nvPr/>
        </p:nvSpPr>
        <p:spPr>
          <a:xfrm>
            <a:off x="1978269" y="4648445"/>
            <a:ext cx="951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Outfit" pitchFamily="2" charset="0"/>
              </a:rPr>
              <a:t>DOCHODY OGÓŁEM – </a:t>
            </a:r>
            <a:r>
              <a:rPr lang="pl-PL" sz="4000" b="1" dirty="0">
                <a:latin typeface="Outfit" pitchFamily="2" charset="0"/>
                <a:ea typeface="Calibri" panose="020F0502020204030204"/>
                <a:cs typeface="Calibri" panose="020F0502020204030204"/>
              </a:rPr>
              <a:t>208 687 886,82</a:t>
            </a:r>
            <a:endParaRPr lang="en-US" sz="4000" b="1" dirty="0">
              <a:latin typeface="Outfit" pitchFamily="2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4E59FBE-2763-247A-BE28-B761BD9B4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C7D1951-ED0C-6171-4E5C-5B70869FF548}"/>
              </a:ext>
            </a:extLst>
          </p:cNvPr>
          <p:cNvSpPr txBox="1"/>
          <p:nvPr/>
        </p:nvSpPr>
        <p:spPr>
          <a:xfrm>
            <a:off x="657726" y="5530687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42414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DOCHODY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MAJĄTKOWE</a:t>
            </a:r>
            <a:r>
              <a:rPr lang="pl-PL" sz="3200" b="1" dirty="0">
                <a:solidFill>
                  <a:schemeClr val="bg1">
                    <a:lumMod val="50000"/>
                  </a:schemeClr>
                </a:solidFill>
                <a:latin typeface="Outfit" pitchFamily="2" charset="0"/>
              </a:rPr>
              <a:t>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I BIEŻĄCE</a:t>
            </a:r>
            <a:endParaRPr lang="pl-PL" sz="5000" b="1" dirty="0">
              <a:solidFill>
                <a:srgbClr val="3AB4A2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8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DOCHODY MAJĄTKOWE I BIEŻĄCE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AA9F671-0768-BF7B-851F-F1F3B739F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096051"/>
              </p:ext>
            </p:extLst>
          </p:nvPr>
        </p:nvGraphicFramePr>
        <p:xfrm>
          <a:off x="1177904" y="1703689"/>
          <a:ext cx="9619622" cy="40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660CC88-D001-13DF-F07E-4475D2368D49}"/>
              </a:ext>
            </a:extLst>
          </p:cNvPr>
          <p:cNvSpPr txBox="1"/>
          <p:nvPr/>
        </p:nvSpPr>
        <p:spPr>
          <a:xfrm>
            <a:off x="657726" y="5530687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366780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83AA6BB-999D-C67E-471E-125CA4AB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042"/>
            <a:ext cx="12192000" cy="8759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B873E-2EA1-0662-4450-CA69481B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" y="541036"/>
            <a:ext cx="10780295" cy="12821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F1F4A4CA-97DC-208C-B840-60A99181D649}"/>
              </a:ext>
            </a:extLst>
          </p:cNvPr>
          <p:cNvSpPr txBox="1">
            <a:spLocks/>
          </p:cNvSpPr>
          <p:nvPr/>
        </p:nvSpPr>
        <p:spPr>
          <a:xfrm>
            <a:off x="573507" y="354386"/>
            <a:ext cx="3076072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b="1" dirty="0">
                <a:solidFill>
                  <a:srgbClr val="005761"/>
                </a:solidFill>
                <a:latin typeface="Outfit" pitchFamily="2" charset="0"/>
              </a:rPr>
              <a:t>BUDŻET 2024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874838E-7B93-7D5D-D372-9E80E2765B00}"/>
              </a:ext>
            </a:extLst>
          </p:cNvPr>
          <p:cNvSpPr txBox="1">
            <a:spLocks/>
          </p:cNvSpPr>
          <p:nvPr/>
        </p:nvSpPr>
        <p:spPr>
          <a:xfrm>
            <a:off x="7776411" y="348263"/>
            <a:ext cx="3721768" cy="3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000" dirty="0">
                <a:solidFill>
                  <a:srgbClr val="005761"/>
                </a:solidFill>
                <a:latin typeface="Outfit" pitchFamily="2" charset="0"/>
              </a:rPr>
              <a:t>GMINA MOSINA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A6CFD6E-F1E8-E01E-47FD-E2FD614E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1" y="635794"/>
            <a:ext cx="10960768" cy="973137"/>
          </a:xfrm>
        </p:spPr>
        <p:txBody>
          <a:bodyPr>
            <a:normAutofit/>
          </a:bodyPr>
          <a:lstStyle/>
          <a:p>
            <a:pPr algn="l"/>
            <a:r>
              <a:rPr lang="pl-PL" sz="5000" b="1" dirty="0">
                <a:solidFill>
                  <a:srgbClr val="005761"/>
                </a:solidFill>
                <a:latin typeface="Outfit" pitchFamily="2" charset="0"/>
              </a:rPr>
              <a:t>DOCHODY </a:t>
            </a:r>
            <a:r>
              <a:rPr lang="pl-PL" sz="3200" b="1" dirty="0">
                <a:solidFill>
                  <a:srgbClr val="3AB4A2"/>
                </a:solidFill>
                <a:latin typeface="Outfit" pitchFamily="2" charset="0"/>
              </a:rPr>
              <a:t>STRUKTURA</a:t>
            </a:r>
            <a:endParaRPr lang="pl-PL" sz="5000" b="1" dirty="0">
              <a:solidFill>
                <a:srgbClr val="FF0000"/>
              </a:solidFill>
              <a:latin typeface="Outfit" pitchFamily="2" charset="0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321504C3-9D07-F832-C850-DC9C70EE746F}"/>
              </a:ext>
            </a:extLst>
          </p:cNvPr>
          <p:cNvSpPr txBox="1">
            <a:spLocks/>
          </p:cNvSpPr>
          <p:nvPr/>
        </p:nvSpPr>
        <p:spPr>
          <a:xfrm>
            <a:off x="537410" y="6248400"/>
            <a:ext cx="10900611" cy="49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solidFill>
                  <a:schemeClr val="bg1"/>
                </a:solidFill>
                <a:latin typeface="Outfit" pitchFamily="2" charset="0"/>
              </a:rPr>
              <a:t>9  |  </a:t>
            </a:r>
            <a:r>
              <a:rPr lang="pl-PL" sz="1400" dirty="0">
                <a:solidFill>
                  <a:schemeClr val="bg1"/>
                </a:solidFill>
                <a:latin typeface="Outfit" pitchFamily="2" charset="0"/>
              </a:rPr>
              <a:t>DOCHODY | STRUKTURA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F0D57F-7A1F-0CD1-A8E5-B782C2AF5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78" y="6138252"/>
            <a:ext cx="542415" cy="553821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B9E0D761-FF9B-C49C-4DAF-DA0F26991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33861"/>
              </p:ext>
            </p:extLst>
          </p:nvPr>
        </p:nvGraphicFramePr>
        <p:xfrm>
          <a:off x="1460937" y="1875289"/>
          <a:ext cx="9270125" cy="3621405"/>
        </p:xfrm>
        <a:graphic>
          <a:graphicData uri="http://schemas.openxmlformats.org/drawingml/2006/table">
            <a:tbl>
              <a:tblPr firstRow="1" firstCol="1" bandRow="1"/>
              <a:tblGrid>
                <a:gridCol w="3773214">
                  <a:extLst>
                    <a:ext uri="{9D8B030D-6E8A-4147-A177-3AD203B41FA5}">
                      <a16:colId xmlns:a16="http://schemas.microsoft.com/office/drawing/2014/main" val="2008853928"/>
                    </a:ext>
                  </a:extLst>
                </a:gridCol>
                <a:gridCol w="2718386">
                  <a:extLst>
                    <a:ext uri="{9D8B030D-6E8A-4147-A177-3AD203B41FA5}">
                      <a16:colId xmlns:a16="http://schemas.microsoft.com/office/drawing/2014/main" val="3021397018"/>
                    </a:ext>
                  </a:extLst>
                </a:gridCol>
                <a:gridCol w="2778525">
                  <a:extLst>
                    <a:ext uri="{9D8B030D-6E8A-4147-A177-3AD203B41FA5}">
                      <a16:colId xmlns:a16="http://schemas.microsoft.com/office/drawing/2014/main" val="3862647371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</a:t>
                      </a:r>
                      <a:endParaRPr lang="en-US" sz="14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BUDŻET 2023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BUDŻET 2024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66262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</a:t>
                      </a:r>
                      <a:r>
                        <a:rPr lang="en-US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PIT/CIT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42 847 918,00 / 1 985 068,00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59 743 154,00 / 2 602 095,00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20617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Podatki i opłaty lokalne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49 760 900,82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52 081 255,00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53793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Subwencje ogólne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49 370 559,45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46 193 225,00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747052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Dotacje i środki zewnętrzne (bieżące i inwestycyjne)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21 602 615,29 + 15 911 871,31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12 368 460,00 + 26 131 787,32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90067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Pozostałe dochody (w tym sprzedaż mienia)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9 598 783,50 (1 511 110,00)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9 567 910,50 (5 130 956,50)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1213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DOCHODY OGÓŁEM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191 077 716,37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Outfi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208 687 886,82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05339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E380C7EC-B141-D025-4F50-EDA80F4A40AE}"/>
              </a:ext>
            </a:extLst>
          </p:cNvPr>
          <p:cNvSpPr txBox="1"/>
          <p:nvPr/>
        </p:nvSpPr>
        <p:spPr>
          <a:xfrm>
            <a:off x="657726" y="5530687"/>
            <a:ext cx="1619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rgbClr val="4A4949"/>
                </a:solidFill>
                <a:latin typeface="Outfit" pitchFamily="2" charset="0"/>
              </a:rPr>
              <a:t>Wartości w złotych</a:t>
            </a:r>
          </a:p>
        </p:txBody>
      </p:sp>
    </p:spTree>
    <p:extLst>
      <p:ext uri="{BB962C8B-B14F-4D97-AF65-F5344CB8AC3E}">
        <p14:creationId xmlns:p14="http://schemas.microsoft.com/office/powerpoint/2010/main" val="2724867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2136</Words>
  <Application>Microsoft Office PowerPoint</Application>
  <PresentationFormat>Panoramiczny</PresentationFormat>
  <Paragraphs>483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Outfit</vt:lpstr>
      <vt:lpstr>Wingdings</vt:lpstr>
      <vt:lpstr>Motyw pakietu Office</vt:lpstr>
      <vt:lpstr>Prezentacja programu PowerPoint</vt:lpstr>
      <vt:lpstr>BUDŻET ZAŁOŻENIA I UWARUNKOWANIA</vt:lpstr>
      <vt:lpstr>BUDŻET ZAŁOŻENIA I UWARUNKOWANIA</vt:lpstr>
      <vt:lpstr>BUDŻET ZAŁOŻENIA I UWARUNKOWANIA</vt:lpstr>
      <vt:lpstr>BUDŻET ZAŁOŻENIA I UWARUNKOWANIA</vt:lpstr>
      <vt:lpstr>BUDŻET DOCHODY  |  WYDATKI  |  DEFICYT</vt:lpstr>
      <vt:lpstr>DOCHODY MAJĄTKOWE I BIEŻĄCE</vt:lpstr>
      <vt:lpstr>DOCHODY MAJĄTKOWE I BIEŻĄCE</vt:lpstr>
      <vt:lpstr>DOCHODY STRUKTURA</vt:lpstr>
      <vt:lpstr>DOCHODY STRUKTURA</vt:lpstr>
      <vt:lpstr>DOCHODY PODATKI I OPŁATY</vt:lpstr>
      <vt:lpstr>WYDATKI MAJĄTKOWE I BIEŻĄCE</vt:lpstr>
      <vt:lpstr>WYDATKI MAJĄTKOWE I BIEŻĄCE</vt:lpstr>
      <vt:lpstr>WYDATKI STRUKTURA</vt:lpstr>
      <vt:lpstr>WYDATKI OGÓŁEM WG DZIAŁÓW W %</vt:lpstr>
      <vt:lpstr>WYDATKI MAJĄTKOWE</vt:lpstr>
      <vt:lpstr>DOFINANSOWANIA NA ZADANIA INWESTYCYJNE</vt:lpstr>
      <vt:lpstr>DOFINANSOWANIA NA ZADANIA INWESTYCYJNE</vt:lpstr>
      <vt:lpstr>DOFINANSOWANIA NA ZADANIA INWESTYCYJNE</vt:lpstr>
      <vt:lpstr>ŚRODKI PRZEZNACZONE  NA REALIZACJĘ WYDATKÓW  PRZEZ SOŁECTWA I OSIEDLA</vt:lpstr>
      <vt:lpstr>PLAN DOTACJI  DLA SAMORZĄDOWYCH INSTYTUCJI KULTURY</vt:lpstr>
      <vt:lpstr>OBLIGACJE 2024</vt:lpstr>
      <vt:lpstr>BILANS BUDŻET 2024</vt:lpstr>
      <vt:lpstr>OBSŁUGA ZADŁUŻENIA  WSKAŹNIKI PROCENTOWE </vt:lpstr>
      <vt:lpstr>Prezentacja programu PowerPoint</vt:lpstr>
      <vt:lpstr>KLUCZOWE INWESTYCJE INWESTYCJE realizowane</vt:lpstr>
      <vt:lpstr>KLUCZOWE INWESTYCJE INWESTYCJE realizowane</vt:lpstr>
      <vt:lpstr>KLUCZOWE INWESTYCJE INWESTYCJE realizowane</vt:lpstr>
      <vt:lpstr>KLUCZOWE INWESTYCJE INWESTYCJE realizowane</vt:lpstr>
      <vt:lpstr>KLUCZOWE INWESTYCJE INWESTYCJE planowane</vt:lpstr>
      <vt:lpstr>KLUCZOWE INWESTYCJE INWESTYCJE planowane</vt:lpstr>
      <vt:lpstr>KLUCZOWE INWESTYCJE INWESTYCJE planowane</vt:lpstr>
      <vt:lpstr>KLUCZOWE INWESTYCJE INWESTYCJE planowane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XXX</dc:creator>
  <cp:lastModifiedBy>Adam Ejchorst</cp:lastModifiedBy>
  <cp:revision>54</cp:revision>
  <cp:lastPrinted>2023-12-08T11:42:19Z</cp:lastPrinted>
  <dcterms:created xsi:type="dcterms:W3CDTF">2023-05-29T10:48:56Z</dcterms:created>
  <dcterms:modified xsi:type="dcterms:W3CDTF">2023-12-13T11:05:43Z</dcterms:modified>
</cp:coreProperties>
</file>