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A97A24E-4BA8-5CB4-8627-DBD7042F6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WYCOFYWANIE WYROBÓW ZAWIERAJĄCYCH AZBEST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22F8A4C-8290-CDBB-A2B7-D9E4F31122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28.07.2023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0A5666-9EC5-0C96-2332-2A3ED56F71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D378CA-303D-1C9B-AD69-CABF7E0FF2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0ABFF-CD94-4D77-8AFE-4D1C58C34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21037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WYCOFYWANIE WYROBÓW ZAWIERAJĄCYCH AZBEST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28.07.2023</a:t>
            </a:r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ACA65-32E9-48E4-97A1-0AFBEDF1B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69235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azaazbestowa.gov.pl/pl/praktycznie-o-azbescie/wzory-formularz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sip.bazaazbestowa.gov.pl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C67E1C-A434-34E9-012B-DEC116A34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510588" cy="246380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Wycofywanie wyrobów zawierających azbest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DBB0D0-C7F2-6A19-B47F-BEE01E5D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149600"/>
            <a:ext cx="6400800" cy="32639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Stan obecny i wyzwania na najbliższe lata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r>
              <a:rPr lang="pl-PL" dirty="0">
                <a:solidFill>
                  <a:schemeClr val="tx1"/>
                </a:solidFill>
              </a:rPr>
              <a:t>Materiał na posiedzenie Komisji Ochrony Środowiska, Planowania Przestrzennego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i Bezpieczeństwa Rady Miejskiej w Mosinie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 dniu 3.08.2023 r.</a:t>
            </a:r>
          </a:p>
        </p:txBody>
      </p:sp>
    </p:spTree>
    <p:extLst>
      <p:ext uri="{BB962C8B-B14F-4D97-AF65-F5344CB8AC3E}">
        <p14:creationId xmlns:p14="http://schemas.microsoft.com/office/powerpoint/2010/main" val="149784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C41C6C8-17FA-279C-5295-8ECA5A644E87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Wycofywanie wyrobów zawierających azbest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F6BDB777-F235-622D-0A9C-AF10AC611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28711"/>
              </p:ext>
            </p:extLst>
          </p:nvPr>
        </p:nvGraphicFramePr>
        <p:xfrm>
          <a:off x="1231901" y="2815166"/>
          <a:ext cx="9766302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099">
                  <a:extLst>
                    <a:ext uri="{9D8B030D-6E8A-4147-A177-3AD203B41FA5}">
                      <a16:colId xmlns:a16="http://schemas.microsoft.com/office/drawing/2014/main" val="1527266626"/>
                    </a:ext>
                  </a:extLst>
                </a:gridCol>
                <a:gridCol w="1228273">
                  <a:extLst>
                    <a:ext uri="{9D8B030D-6E8A-4147-A177-3AD203B41FA5}">
                      <a16:colId xmlns:a16="http://schemas.microsoft.com/office/drawing/2014/main" val="3807374608"/>
                    </a:ext>
                  </a:extLst>
                </a:gridCol>
                <a:gridCol w="1395186">
                  <a:extLst>
                    <a:ext uri="{9D8B030D-6E8A-4147-A177-3AD203B41FA5}">
                      <a16:colId xmlns:a16="http://schemas.microsoft.com/office/drawing/2014/main" val="2172429212"/>
                    </a:ext>
                  </a:extLst>
                </a:gridCol>
                <a:gridCol w="1395186">
                  <a:extLst>
                    <a:ext uri="{9D8B030D-6E8A-4147-A177-3AD203B41FA5}">
                      <a16:colId xmlns:a16="http://schemas.microsoft.com/office/drawing/2014/main" val="1968679766"/>
                    </a:ext>
                  </a:extLst>
                </a:gridCol>
                <a:gridCol w="1395186">
                  <a:extLst>
                    <a:ext uri="{9D8B030D-6E8A-4147-A177-3AD203B41FA5}">
                      <a16:colId xmlns:a16="http://schemas.microsoft.com/office/drawing/2014/main" val="1799723363"/>
                    </a:ext>
                  </a:extLst>
                </a:gridCol>
                <a:gridCol w="1395186">
                  <a:extLst>
                    <a:ext uri="{9D8B030D-6E8A-4147-A177-3AD203B41FA5}">
                      <a16:colId xmlns:a16="http://schemas.microsoft.com/office/drawing/2014/main" val="3204665400"/>
                    </a:ext>
                  </a:extLst>
                </a:gridCol>
                <a:gridCol w="1395186">
                  <a:extLst>
                    <a:ext uri="{9D8B030D-6E8A-4147-A177-3AD203B41FA5}">
                      <a16:colId xmlns:a16="http://schemas.microsoft.com/office/drawing/2014/main" val="2148965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średnio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942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Ilość w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60,9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72,5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74,9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63,0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51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Wkład finansowy gminy w tys.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58938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7B6B0E87-B492-5CBF-640B-90065EC3DD19}"/>
              </a:ext>
            </a:extLst>
          </p:cNvPr>
          <p:cNvSpPr txBox="1"/>
          <p:nvPr/>
        </p:nvSpPr>
        <p:spPr>
          <a:xfrm>
            <a:off x="1054100" y="1524000"/>
            <a:ext cx="1008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Tempo usuwania wyrobów azbestowych w gminie Mosina w latach 2018 – 2022</a:t>
            </a:r>
          </a:p>
        </p:txBody>
      </p:sp>
    </p:spTree>
    <p:extLst>
      <p:ext uri="{BB962C8B-B14F-4D97-AF65-F5344CB8AC3E}">
        <p14:creationId xmlns:p14="http://schemas.microsoft.com/office/powerpoint/2010/main" val="216401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E2EF23-16E8-4560-2071-2ED55E3E033E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Wycofywanie wyrobów zawierających azbest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D5BDE47-58C9-3586-AE59-9FD59AED7C60}"/>
              </a:ext>
            </a:extLst>
          </p:cNvPr>
          <p:cNvSpPr txBox="1"/>
          <p:nvPr/>
        </p:nvSpPr>
        <p:spPr>
          <a:xfrm>
            <a:off x="1231900" y="1422400"/>
            <a:ext cx="9474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Podsumowanie:</a:t>
            </a:r>
          </a:p>
          <a:p>
            <a:pPr marL="342900" indent="-342900">
              <a:buAutoNum type="arabicPeriod"/>
            </a:pPr>
            <a:r>
              <a:rPr lang="pl-PL" sz="2000" dirty="0">
                <a:solidFill>
                  <a:schemeClr val="bg1"/>
                </a:solidFill>
              </a:rPr>
              <a:t>Usuwanie wyrobów zawierających azbest zaplanowano do roku 2032 – to już za 9 lat !</a:t>
            </a:r>
          </a:p>
          <a:p>
            <a:pPr marL="342900" indent="-342900" algn="just">
              <a:buAutoNum type="arabicPeriod"/>
            </a:pPr>
            <a:r>
              <a:rPr lang="pl-PL" sz="2000" dirty="0">
                <a:solidFill>
                  <a:schemeClr val="bg1"/>
                </a:solidFill>
              </a:rPr>
              <a:t>Do chwili obecnej z terenu gminy usunięto tylko 30,5% użytkowanych wyrobów z azbestem, a upłynęło już 2/3 czasu wyznaczonego na to działanie!</a:t>
            </a:r>
          </a:p>
          <a:p>
            <a:pPr marL="342900" indent="-342900" algn="just">
              <a:buAutoNum type="arabicPeriod"/>
            </a:pPr>
            <a:r>
              <a:rPr lang="pl-PL" sz="2000" dirty="0">
                <a:solidFill>
                  <a:schemeClr val="bg1"/>
                </a:solidFill>
              </a:rPr>
              <a:t>Do usunięcia wciąż pozostaje 2 274 Mg wyrobów z azbestem czyli średnio ponad 252 Mg/rok.</a:t>
            </a:r>
          </a:p>
          <a:p>
            <a:pPr marL="342900" indent="-342900" algn="just">
              <a:buAutoNum type="arabicPeriod"/>
            </a:pPr>
            <a:r>
              <a:rPr lang="pl-PL" sz="2000" dirty="0">
                <a:solidFill>
                  <a:schemeClr val="bg1"/>
                </a:solidFill>
              </a:rPr>
              <a:t>Średnie tempo usuwania wyrobów azbestowych z lat 2018 – 2022 wyniosło 63 Mg/rok.</a:t>
            </a:r>
          </a:p>
          <a:p>
            <a:pPr marL="342900" indent="-342900" algn="just">
              <a:buAutoNum type="arabicPeriod"/>
            </a:pPr>
            <a:r>
              <a:rPr lang="pl-PL" sz="2000" dirty="0">
                <a:solidFill>
                  <a:schemeClr val="bg1"/>
                </a:solidFill>
              </a:rPr>
              <a:t>Usunięcie wciąż użytkowanych wyrobów azbestowych w powyższym tempie zajmie 36 lat, a pozostało już tylko 9 lat !</a:t>
            </a:r>
          </a:p>
          <a:p>
            <a:pPr marL="342900" indent="-342900" algn="just">
              <a:buAutoNum type="arabicPeriod"/>
            </a:pPr>
            <a:r>
              <a:rPr lang="pl-PL" sz="2000" b="1" dirty="0">
                <a:solidFill>
                  <a:schemeClr val="bg1"/>
                </a:solidFill>
              </a:rPr>
              <a:t>Aby usunąć wszystkie zinwentaryzowane wyroby azbestowe ich usuwanie w pozostałych 9 latach winno być 4 krotnie szybsze niż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w ostatnich latach!</a:t>
            </a:r>
          </a:p>
          <a:p>
            <a:pPr marL="342900" indent="-342900" algn="just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207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92E6452-BEFD-EC42-EF96-6F5B502CF21D}"/>
              </a:ext>
            </a:extLst>
          </p:cNvPr>
          <p:cNvSpPr txBox="1"/>
          <p:nvPr/>
        </p:nvSpPr>
        <p:spPr>
          <a:xfrm>
            <a:off x="1358900" y="2382559"/>
            <a:ext cx="7962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Dziękuję za uwagę.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Opracowanie: Radosław Łucka</a:t>
            </a:r>
          </a:p>
          <a:p>
            <a:r>
              <a:rPr lang="pl-PL" dirty="0"/>
              <a:t>Mosina, 28 lipca 2023 r.</a:t>
            </a:r>
          </a:p>
        </p:txBody>
      </p:sp>
    </p:spTree>
    <p:extLst>
      <p:ext uri="{BB962C8B-B14F-4D97-AF65-F5344CB8AC3E}">
        <p14:creationId xmlns:p14="http://schemas.microsoft.com/office/powerpoint/2010/main" val="357482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DE0743C-10C4-C92E-0DBA-F1C7B209605B}"/>
              </a:ext>
            </a:extLst>
          </p:cNvPr>
          <p:cNvSpPr txBox="1"/>
          <p:nvPr/>
        </p:nvSpPr>
        <p:spPr>
          <a:xfrm>
            <a:off x="1054100" y="1701800"/>
            <a:ext cx="102235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Podstawy prawne regulujące usuwanie wyrobów zawierających azbest:</a:t>
            </a:r>
          </a:p>
          <a:p>
            <a:pPr marL="342900" indent="-342900">
              <a:buAutoNum type="arabicPeriod"/>
            </a:pPr>
            <a:endParaRPr lang="pl-PL" b="1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trike="noStrike" dirty="0">
                <a:effectLst/>
              </a:rPr>
              <a:t>Dyrektywa Rady Wspólnot Europejskich z dnia 19 marca 1987 r. w sprawie ograniczania zanieczyszczenia środowiska azbestem i zapobiegania temu zanieczyszczeniu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dirty="0"/>
              <a:t>Ustawa o zakazie stosowania wyrobów zawierających azbest z dnia 19 czerwca 1997 r.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pl-PL" dirty="0"/>
              <a:t>Rozporządzenie Ministra Gospodarki w sprawie wymagań w zakresie wykorzystywania wyrobów zawierających azbest oraz wykorzystywania i oczyszczania instalacji lub urządzeń, w których były lub są wykorzystywane wyroby zawierające azbest z dnia 13 grudnia 2010 r.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pl-PL" dirty="0"/>
              <a:t>Rozporządzenie Ministra Środowiska w sprawie sposobu prowadzenia przez marszałka województwa rejestru wyrobów zawierających azbest z dnia 20 grudnia 2012 r.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b="1" dirty="0"/>
          </a:p>
          <a:p>
            <a:pPr marL="342900" indent="-342900">
              <a:buAutoNum type="arabicPeriod"/>
            </a:pPr>
            <a:endParaRPr lang="pl-PL" b="1" dirty="0"/>
          </a:p>
          <a:p>
            <a:pPr marL="342900" indent="-342900">
              <a:buAutoNum type="arabicPeriod"/>
            </a:pPr>
            <a:endParaRPr lang="pl-PL" b="1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98CB4B4-499C-65CF-007C-7F3D2B21C656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Wycofywanie wyrobów zawierających azbest</a:t>
            </a:r>
          </a:p>
        </p:txBody>
      </p:sp>
    </p:spTree>
    <p:extLst>
      <p:ext uri="{BB962C8B-B14F-4D97-AF65-F5344CB8AC3E}">
        <p14:creationId xmlns:p14="http://schemas.microsoft.com/office/powerpoint/2010/main" val="401260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F4B0E3F-862A-38A7-1732-4BEDDFA59A81}"/>
              </a:ext>
            </a:extLst>
          </p:cNvPr>
          <p:cNvSpPr txBox="1"/>
          <p:nvPr/>
        </p:nvSpPr>
        <p:spPr>
          <a:xfrm>
            <a:off x="1079500" y="1041400"/>
            <a:ext cx="1013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pl-PL" dirty="0">
                <a:effectLst/>
                <a:latin typeface="Arial" panose="020B0604020202020204" pitchFamily="34" charset="0"/>
              </a:rPr>
              <a:t>Realizacja usuwania wyrobów zawierających azbest odbywa się na podstawie dokumentów programowych:</a:t>
            </a:r>
          </a:p>
          <a:p>
            <a:endParaRPr lang="pl-PL" dirty="0">
              <a:latin typeface="Arial" panose="020B0604020202020204" pitchFamily="34" charset="0"/>
            </a:endParaRPr>
          </a:p>
          <a:p>
            <a:pPr algn="just"/>
            <a:r>
              <a:rPr lang="pl-PL" dirty="0">
                <a:effectLst/>
                <a:latin typeface="Arial" panose="020B0604020202020204" pitchFamily="34" charset="0"/>
              </a:rPr>
              <a:t>1. Program Oczyszczania Kraju z Azbestu na lata 2009-2032 przyjęty Uchwałą Rady Ministrów </a:t>
            </a:r>
            <a:br>
              <a:rPr lang="pl-PL" dirty="0">
                <a:effectLst/>
                <a:latin typeface="Arial" panose="020B0604020202020204" pitchFamily="34" charset="0"/>
              </a:rPr>
            </a:br>
            <a:r>
              <a:rPr lang="pl-PL" dirty="0">
                <a:effectLst/>
                <a:latin typeface="Arial" panose="020B0604020202020204" pitchFamily="34" charset="0"/>
              </a:rPr>
              <a:t>w dniu 14 lipca 2009 roku nr 122/2009, zmieniony uchwałą Rady Ministrów nr 39/2010 z dnia 15 marca 2010 roku;</a:t>
            </a:r>
          </a:p>
          <a:p>
            <a:endParaRPr lang="pl-PL" dirty="0">
              <a:latin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</a:rPr>
              <a:t>2. </a:t>
            </a:r>
            <a:r>
              <a:rPr lang="pl-PL" dirty="0">
                <a:effectLst/>
                <a:latin typeface="Arial" panose="020B0604020202020204" pitchFamily="34" charset="0"/>
              </a:rPr>
              <a:t>Program usuwania azbestu oraz wyrobów zawierających azbest na terenie powiatu poznańskiego, przyjętego Uchwałą Rady Powiatu Poznańskiego nr XXI/165/III/2008 z dnia 27 sierpnia 2008 roku;</a:t>
            </a:r>
          </a:p>
          <a:p>
            <a:endParaRPr lang="pl-PL" dirty="0">
              <a:latin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</a:rPr>
              <a:t>3. Program usuwania wyrobów zawierających azbest z terenu Gminy Mosina, przyjęty uchwałą Nr LXIX/484/14 Rady Miejskiej w Mosinie z dnia 30 października 2014 r.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E18977D-D501-77C6-66A0-7224073EA165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Wycofywanie wyrobów zawierających azbest</a:t>
            </a:r>
          </a:p>
        </p:txBody>
      </p:sp>
    </p:spTree>
    <p:extLst>
      <p:ext uri="{BB962C8B-B14F-4D97-AF65-F5344CB8AC3E}">
        <p14:creationId xmlns:p14="http://schemas.microsoft.com/office/powerpoint/2010/main" val="159792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2B2AD24-2AC9-D728-74A4-9574628F4167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Wycofywanie wyrobów zawierających azbest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03732D6-E9F5-F8F3-4214-30A0AEA3866F}"/>
              </a:ext>
            </a:extLst>
          </p:cNvPr>
          <p:cNvSpPr txBox="1"/>
          <p:nvPr/>
        </p:nvSpPr>
        <p:spPr>
          <a:xfrm>
            <a:off x="1054100" y="1066800"/>
            <a:ext cx="10223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Obowiązki właściciela / użytkownika wyrobów zawierających azbest:</a:t>
            </a:r>
          </a:p>
          <a:p>
            <a:endParaRPr lang="pl-PL" dirty="0"/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1. Corocznie do 31 stycznia </a:t>
            </a:r>
            <a:r>
              <a:rPr lang="pl-PL" b="1" dirty="0"/>
              <a:t>w</a:t>
            </a:r>
            <a:r>
              <a:rPr lang="pl-PL" dirty="0"/>
              <a:t>łaściciel i/lub użytkownik wyrobów zawierających azbest:</a:t>
            </a:r>
          </a:p>
          <a:p>
            <a:pPr algn="just"/>
            <a:r>
              <a:rPr lang="pl-PL" dirty="0"/>
              <a:t>a) będący osobą fizyczną winien składać  wójtowi, burmistrzowi, prezydentowi miasta, </a:t>
            </a:r>
          </a:p>
          <a:p>
            <a:pPr algn="just"/>
            <a:r>
              <a:rPr lang="pl-PL" dirty="0"/>
              <a:t>b/ będący osobą prawną winien składać marszałkowi województwa,  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informację o użytkowanych wyrobach zawierających azbest wraz z oceną użytkowania, </a:t>
            </a:r>
            <a:r>
              <a:rPr lang="pl-PL" b="1" dirty="0">
                <a:solidFill>
                  <a:schemeClr val="bg1"/>
                </a:solidFill>
              </a:rPr>
              <a:t>aż do momentu wycofania ich z użytkowania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Informację i ocenę wyrobów należy składać na ustalonym formularzu dostępnym na:</a:t>
            </a:r>
          </a:p>
          <a:p>
            <a:pPr algn="just"/>
            <a:r>
              <a:rPr lang="pl-PL" dirty="0">
                <a:hlinkClick r:id="rId2"/>
              </a:rPr>
              <a:t>https://bazaazbestowa.gov.pl/pl/praktycznie-o-azbescie/wzory-formularzy</a:t>
            </a:r>
            <a:r>
              <a:rPr lang="pl-PL" dirty="0"/>
              <a:t>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2. Wycofywanie wyrobów zawierających azbest zgodnie z oceną stanu użytkowania wg stopni pilności:</a:t>
            </a:r>
          </a:p>
          <a:p>
            <a:pPr marL="342900" indent="-342900" algn="just">
              <a:buAutoNum type="alphaLcParenR"/>
            </a:pPr>
            <a:r>
              <a:rPr lang="pl-PL" dirty="0"/>
              <a:t>stopień I – wymagane pilne usunięcie,</a:t>
            </a:r>
          </a:p>
          <a:p>
            <a:pPr marL="342900" indent="-342900" algn="just">
              <a:buFontTx/>
              <a:buAutoNum type="alphaLcParenR"/>
            </a:pPr>
            <a:r>
              <a:rPr lang="pl-PL" dirty="0"/>
              <a:t>stopień II - wymagana ponowna ocena w terminie do 1 roku,</a:t>
            </a:r>
          </a:p>
          <a:p>
            <a:pPr marL="342900" indent="-342900" algn="just">
              <a:buFontTx/>
              <a:buAutoNum type="alphaLcParenR"/>
            </a:pPr>
            <a:r>
              <a:rPr lang="pl-PL" dirty="0"/>
              <a:t>stopień III - wymagana ponowna ocena w terminie do 5 lat.</a:t>
            </a:r>
          </a:p>
          <a:p>
            <a:pPr marL="342900" indent="-342900" algn="just"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500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D776B92-5814-C1A4-6B80-C6ABE29CABF0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Wycofywanie wyrobów zawierających azbest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6CB6158-AF74-49C0-17D3-966656307E53}"/>
              </a:ext>
            </a:extLst>
          </p:cNvPr>
          <p:cNvSpPr txBox="1"/>
          <p:nvPr/>
        </p:nvSpPr>
        <p:spPr>
          <a:xfrm>
            <a:off x="1054100" y="1422400"/>
            <a:ext cx="9944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solidFill>
                  <a:schemeClr val="bg1"/>
                </a:solidFill>
              </a:rPr>
              <a:t>BAZA AZBESTOWA  - </a:t>
            </a:r>
            <a:r>
              <a:rPr lang="pl-PL" dirty="0"/>
              <a:t>to narzędzie informatyczne do gromadzenia i przetwarzania informacji uzyskanych z inwentaryzacji wyrobów zawierających azbest, dostępne dla wszystkich jednostek samorządu terytorialnego. Wprowadzanie i aktualizowanie danych w Bazie Azbestowej jest obowiązkiem każdego wójta, burmistrza i prezydenta miasta, a także marszałka województwa.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Dane wprowadzane do Bazy Azbestowej pochodzą od właścicieli i użytkowników nieruchomości, na których są wykorzystywane wyroby zawierające azbest. </a:t>
            </a:r>
            <a:r>
              <a:rPr lang="pl-PL" dirty="0"/>
              <a:t>Aktualne dane z inwentaryzacji wyrobów zawierających azbest są podstawą do ubiegania się </a:t>
            </a:r>
            <a:br>
              <a:rPr lang="pl-PL" dirty="0"/>
            </a:br>
            <a:r>
              <a:rPr lang="pl-PL" dirty="0"/>
              <a:t>o środki finansowe na usuwanie wyrobów zawierających azbest.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Baza Azbestowa jest prowadzona przez Ministerstwo Rozwoju i Technologii. Stanowi jedno z narzędzi monitorowania realizacji zadań wynikających z Programu Oczyszczania Kraju z Azbestu na lata 2009-2032.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514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7C9C028-0009-46AE-5192-303F4C95D437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Wycofywanie wyrobów zawierających azbest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99594C-7299-E656-7412-CC1AA554C00D}"/>
              </a:ext>
            </a:extLst>
          </p:cNvPr>
          <p:cNvSpPr txBox="1"/>
          <p:nvPr/>
        </p:nvSpPr>
        <p:spPr>
          <a:xfrm>
            <a:off x="1054100" y="1460500"/>
            <a:ext cx="10134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Portal </a:t>
            </a:r>
            <a:r>
              <a:rPr lang="pl-PL" b="1" dirty="0" err="1"/>
              <a:t>GeoAzbest</a:t>
            </a:r>
            <a:r>
              <a:rPr lang="pl-PL" b="1" dirty="0"/>
              <a:t> </a:t>
            </a:r>
          </a:p>
          <a:p>
            <a:endParaRPr lang="pl-PL" b="1" dirty="0"/>
          </a:p>
          <a:p>
            <a:pPr algn="just"/>
            <a:r>
              <a:rPr lang="pl-PL" b="1" dirty="0" err="1">
                <a:effectLst/>
                <a:hlinkClick r:id="rId2"/>
              </a:rPr>
              <a:t>GeoAzbest</a:t>
            </a:r>
            <a:r>
              <a:rPr lang="pl-PL" dirty="0">
                <a:effectLst/>
              </a:rPr>
              <a:t> - to Elektroniczny System Informacji Przestrzennej do monitorowania procesu usuwania azbestu i wyrobów zawierających azbest.</a:t>
            </a:r>
          </a:p>
          <a:p>
            <a:pPr algn="just"/>
            <a:r>
              <a:rPr lang="pl-PL" dirty="0"/>
              <a:t>Prezentuje na mapie kraju, województwa, powiatu i gminy dane dotyczące wyrobów zawierających azbest.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Graficzna prezentacja danych na </a:t>
            </a:r>
            <a:r>
              <a:rPr lang="pl-PL" dirty="0" err="1"/>
              <a:t>ortofotomapie</a:t>
            </a:r>
            <a:r>
              <a:rPr lang="pl-PL" dirty="0"/>
              <a:t> w postaci zaznaczonych działek ewidencyjnych oraz obrysów budynków (dla zalogowanych użytkowników) dokładnie wskazuje lokalizację nieruchomości z wyrobami azbestowymi.</a:t>
            </a:r>
          </a:p>
          <a:p>
            <a:pPr algn="just"/>
            <a:r>
              <a:rPr lang="pl-PL" dirty="0" err="1"/>
              <a:t>GeoAzbest</a:t>
            </a:r>
            <a:r>
              <a:rPr lang="pl-PL" dirty="0"/>
              <a:t> jest aktywnie połączony z danymi gromadzonymi w Bazie Azbestowej, wszystkie dane są prezentowane w czasie rzeczywistym. Na podstawie tych danych w zakładce Analizy i Raporty prezentowane są zestawienia danych i kartodiagramy dla województwa, powiatu i gminy.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461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71C12D3-7111-3BA7-0432-171A7BDDBC87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Wycofywanie wyrobów zawierających azbest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1D23381-BDF6-DD19-2B3E-883EEAA19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61" y="1282699"/>
            <a:ext cx="9956677" cy="48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F904605-FDC0-C5D6-532A-72EEEEEBFB35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Wycofywanie wyrobów zawierających azbest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8C426DF-1868-4D62-71A5-686463E3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632"/>
            <a:ext cx="12192000" cy="59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4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0FD17F6-01BC-4836-FDC3-5BB00E56B922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Wycofywanie wyrobów zawierających azbest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D8ECCB00-A167-F143-9F53-A571ADF63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25151"/>
              </p:ext>
            </p:extLst>
          </p:nvPr>
        </p:nvGraphicFramePr>
        <p:xfrm>
          <a:off x="1270000" y="1333500"/>
          <a:ext cx="9791700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068">
                  <a:extLst>
                    <a:ext uri="{9D8B030D-6E8A-4147-A177-3AD203B41FA5}">
                      <a16:colId xmlns:a16="http://schemas.microsoft.com/office/drawing/2014/main" val="3406968358"/>
                    </a:ext>
                  </a:extLst>
                </a:gridCol>
                <a:gridCol w="1901180">
                  <a:extLst>
                    <a:ext uri="{9D8B030D-6E8A-4147-A177-3AD203B41FA5}">
                      <a16:colId xmlns:a16="http://schemas.microsoft.com/office/drawing/2014/main" val="182248522"/>
                    </a:ext>
                  </a:extLst>
                </a:gridCol>
                <a:gridCol w="1714790">
                  <a:extLst>
                    <a:ext uri="{9D8B030D-6E8A-4147-A177-3AD203B41FA5}">
                      <a16:colId xmlns:a16="http://schemas.microsoft.com/office/drawing/2014/main" val="249932113"/>
                    </a:ext>
                  </a:extLst>
                </a:gridCol>
                <a:gridCol w="2174553">
                  <a:extLst>
                    <a:ext uri="{9D8B030D-6E8A-4147-A177-3AD203B41FA5}">
                      <a16:colId xmlns:a16="http://schemas.microsoft.com/office/drawing/2014/main" val="198123727"/>
                    </a:ext>
                  </a:extLst>
                </a:gridCol>
                <a:gridCol w="2249109">
                  <a:extLst>
                    <a:ext uri="{9D8B030D-6E8A-4147-A177-3AD203B41FA5}">
                      <a16:colId xmlns:a16="http://schemas.microsoft.com/office/drawing/2014/main" val="1546411622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nazwa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razem (zinwentaryzowane)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razem (unieszkodliwione)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razem (pozostałe do unieszkodliwienia)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wyrobów do usunięcia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496548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8 569 549 025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1 605 313 448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6 964 263 617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039244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852 465 470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144 700 425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707 765 345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2293607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POZNAŃSKI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43 310 349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12 714 227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30 596 422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659081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3 270 597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996 141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2 274 457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6419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726299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321</TotalTime>
  <Words>880</Words>
  <Application>Microsoft Office PowerPoint</Application>
  <PresentationFormat>Panoramiczny</PresentationFormat>
  <Paragraphs>124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Wycinek</vt:lpstr>
      <vt:lpstr>Wycofywanie wyrobów zawierających azbest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Wycofywanie wyrobów zawierających azbest</dc:title>
  <dc:creator>Radosław Łucka</dc:creator>
  <cp:lastModifiedBy>Radosław Łucka</cp:lastModifiedBy>
  <cp:revision>4</cp:revision>
  <dcterms:created xsi:type="dcterms:W3CDTF">2023-07-28T06:51:58Z</dcterms:created>
  <dcterms:modified xsi:type="dcterms:W3CDTF">2023-07-28T12:36:28Z</dcterms:modified>
</cp:coreProperties>
</file>