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67" r:id="rId3"/>
    <p:sldId id="259" r:id="rId4"/>
    <p:sldId id="262" r:id="rId5"/>
    <p:sldId id="264" r:id="rId6"/>
    <p:sldId id="265" r:id="rId7"/>
    <p:sldId id="268" r:id="rId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C86E15-6B53-4A70-9502-DA5805B20C4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EB655F-9506-4F77-B1B6-58BD1343DF82}">
      <dgm:prSet/>
      <dgm:spPr/>
      <dgm:t>
        <a:bodyPr/>
        <a:lstStyle/>
        <a:p>
          <a:pPr>
            <a:lnSpc>
              <a:spcPct val="150000"/>
            </a:lnSpc>
          </a:pPr>
          <a:r>
            <a:rPr lang="pl-PL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Adresaci projektu: </a:t>
          </a:r>
          <a:r>
            <a:rPr lang="pl-PL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osoby zagrożone ubóstwem i wykluczeniem społecznym w tym: osoby niesamodzielne i/lub osoby z niepełnosprawnością</a:t>
          </a:r>
          <a:endParaRPr lang="en-US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909DBD7-95C7-4B38-8B85-5F6C3730235B}" type="parTrans" cxnId="{6F17142D-5973-44D1-83CA-8B95480AD237}">
      <dgm:prSet/>
      <dgm:spPr/>
      <dgm:t>
        <a:bodyPr/>
        <a:lstStyle/>
        <a:p>
          <a:endParaRPr lang="en-US"/>
        </a:p>
      </dgm:t>
    </dgm:pt>
    <dgm:pt modelId="{AF1B850C-7492-47DE-995B-2B76AF975F8D}" type="sibTrans" cxnId="{6F17142D-5973-44D1-83CA-8B95480AD237}">
      <dgm:prSet/>
      <dgm:spPr/>
      <dgm:t>
        <a:bodyPr/>
        <a:lstStyle/>
        <a:p>
          <a:endParaRPr lang="en-US"/>
        </a:p>
      </dgm:t>
    </dgm:pt>
    <dgm:pt modelId="{1A845C89-4360-4EE4-96A0-AA63EF22454A}">
      <dgm:prSet/>
      <dgm:spPr/>
      <dgm:t>
        <a:bodyPr/>
        <a:lstStyle/>
        <a:p>
          <a:pPr>
            <a:lnSpc>
              <a:spcPct val="150000"/>
            </a:lnSpc>
          </a:pPr>
          <a:r>
            <a:rPr lang="pl-PL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Miejsce realizacji projektu: </a:t>
          </a:r>
          <a:r>
            <a:rPr lang="pl-PL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8 gmin powiatu poznańskiego (gmina Buk, Dopiewo, Kleszczewo, Komorniki, Kórnik, Mosina, Stęszew, Suchy Las)</a:t>
          </a:r>
          <a:endParaRPr lang="en-US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D40151B-B77F-4AD4-A089-9A8ED97471C3}" type="parTrans" cxnId="{80310E7F-612F-4CFC-B0B9-6A46BEF6295A}">
      <dgm:prSet/>
      <dgm:spPr/>
      <dgm:t>
        <a:bodyPr/>
        <a:lstStyle/>
        <a:p>
          <a:endParaRPr lang="en-US"/>
        </a:p>
      </dgm:t>
    </dgm:pt>
    <dgm:pt modelId="{BE498F87-97FE-4851-B61C-51B373BFFF50}" type="sibTrans" cxnId="{80310E7F-612F-4CFC-B0B9-6A46BEF6295A}">
      <dgm:prSet/>
      <dgm:spPr/>
      <dgm:t>
        <a:bodyPr/>
        <a:lstStyle/>
        <a:p>
          <a:endParaRPr lang="en-US"/>
        </a:p>
      </dgm:t>
    </dgm:pt>
    <dgm:pt modelId="{3CD4F0CD-6E9C-4470-8139-0A5D006D556E}">
      <dgm:prSet/>
      <dgm:spPr/>
      <dgm:t>
        <a:bodyPr/>
        <a:lstStyle/>
        <a:p>
          <a:pPr>
            <a:lnSpc>
              <a:spcPct val="150000"/>
            </a:lnSpc>
          </a:pPr>
          <a:r>
            <a:rPr lang="pl-PL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Czas realizacji projektu</a:t>
          </a:r>
          <a:r>
            <a:rPr lang="pl-PL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:  od 01.04.2020 do 28.02.2023</a:t>
          </a:r>
          <a:endParaRPr lang="en-US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8C5225A-5D2B-4044-8E39-71F195E1B8A7}" type="parTrans" cxnId="{E06EFCC2-460E-4897-B1E9-C86BB8CF3284}">
      <dgm:prSet/>
      <dgm:spPr/>
      <dgm:t>
        <a:bodyPr/>
        <a:lstStyle/>
        <a:p>
          <a:endParaRPr lang="en-US"/>
        </a:p>
      </dgm:t>
    </dgm:pt>
    <dgm:pt modelId="{81BBD7D2-FFC1-4C68-852E-3CEE2BE853C6}" type="sibTrans" cxnId="{E06EFCC2-460E-4897-B1E9-C86BB8CF3284}">
      <dgm:prSet/>
      <dgm:spPr/>
      <dgm:t>
        <a:bodyPr/>
        <a:lstStyle/>
        <a:p>
          <a:endParaRPr lang="en-US"/>
        </a:p>
      </dgm:t>
    </dgm:pt>
    <dgm:pt modelId="{142CBE4D-C50A-477C-BC20-86F93B3B963E}" type="pres">
      <dgm:prSet presAssocID="{67C86E15-6B53-4A70-9502-DA5805B20C46}" presName="linear" presStyleCnt="0">
        <dgm:presLayoutVars>
          <dgm:animLvl val="lvl"/>
          <dgm:resizeHandles val="exact"/>
        </dgm:presLayoutVars>
      </dgm:prSet>
      <dgm:spPr/>
    </dgm:pt>
    <dgm:pt modelId="{0FCD3146-E2D5-498B-9319-4026047D725B}" type="pres">
      <dgm:prSet presAssocID="{3CD4F0CD-6E9C-4470-8139-0A5D006D556E}" presName="parentText" presStyleLbl="node1" presStyleIdx="0" presStyleCnt="3" custLinFactY="-14411" custLinFactNeighborY="-100000">
        <dgm:presLayoutVars>
          <dgm:chMax val="0"/>
          <dgm:bulletEnabled val="1"/>
        </dgm:presLayoutVars>
      </dgm:prSet>
      <dgm:spPr/>
    </dgm:pt>
    <dgm:pt modelId="{C70D46A3-4114-4407-825A-4C5A6124AF8A}" type="pres">
      <dgm:prSet presAssocID="{81BBD7D2-FFC1-4C68-852E-3CEE2BE853C6}" presName="spacer" presStyleCnt="0"/>
      <dgm:spPr/>
    </dgm:pt>
    <dgm:pt modelId="{B30332DC-8F1D-48D6-80E8-11104707C0FB}" type="pres">
      <dgm:prSet presAssocID="{9BEB655F-9506-4F77-B1B6-58BD1343DF82}" presName="parentText" presStyleLbl="node1" presStyleIdx="1" presStyleCnt="3" custLinFactY="-6236" custLinFactNeighborX="-114" custLinFactNeighborY="-100000">
        <dgm:presLayoutVars>
          <dgm:chMax val="0"/>
          <dgm:bulletEnabled val="1"/>
        </dgm:presLayoutVars>
      </dgm:prSet>
      <dgm:spPr/>
    </dgm:pt>
    <dgm:pt modelId="{1065D9AD-F669-445A-AB7A-BC0C4DB8631D}" type="pres">
      <dgm:prSet presAssocID="{AF1B850C-7492-47DE-995B-2B76AF975F8D}" presName="spacer" presStyleCnt="0"/>
      <dgm:spPr/>
    </dgm:pt>
    <dgm:pt modelId="{E4D3CB60-2CE0-44FC-81B7-CF62F086D552}" type="pres">
      <dgm:prSet presAssocID="{1A845C89-4360-4EE4-96A0-AA63EF22454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4141F0F-E355-48C9-BA04-CE862020CE7B}" type="presOf" srcId="{67C86E15-6B53-4A70-9502-DA5805B20C46}" destId="{142CBE4D-C50A-477C-BC20-86F93B3B963E}" srcOrd="0" destOrd="0" presId="urn:microsoft.com/office/officeart/2005/8/layout/vList2"/>
    <dgm:cxn modelId="{ACB67818-6083-4ED8-9F3E-C2BDDA02C1D0}" type="presOf" srcId="{3CD4F0CD-6E9C-4470-8139-0A5D006D556E}" destId="{0FCD3146-E2D5-498B-9319-4026047D725B}" srcOrd="0" destOrd="0" presId="urn:microsoft.com/office/officeart/2005/8/layout/vList2"/>
    <dgm:cxn modelId="{6F17142D-5973-44D1-83CA-8B95480AD237}" srcId="{67C86E15-6B53-4A70-9502-DA5805B20C46}" destId="{9BEB655F-9506-4F77-B1B6-58BD1343DF82}" srcOrd="1" destOrd="0" parTransId="{E909DBD7-95C7-4B38-8B85-5F6C3730235B}" sibTransId="{AF1B850C-7492-47DE-995B-2B76AF975F8D}"/>
    <dgm:cxn modelId="{8C7E9639-D78F-4116-9CF6-70561BF543D2}" type="presOf" srcId="{1A845C89-4360-4EE4-96A0-AA63EF22454A}" destId="{E4D3CB60-2CE0-44FC-81B7-CF62F086D552}" srcOrd="0" destOrd="0" presId="urn:microsoft.com/office/officeart/2005/8/layout/vList2"/>
    <dgm:cxn modelId="{80310E7F-612F-4CFC-B0B9-6A46BEF6295A}" srcId="{67C86E15-6B53-4A70-9502-DA5805B20C46}" destId="{1A845C89-4360-4EE4-96A0-AA63EF22454A}" srcOrd="2" destOrd="0" parTransId="{AD40151B-B77F-4AD4-A089-9A8ED97471C3}" sibTransId="{BE498F87-97FE-4851-B61C-51B373BFFF50}"/>
    <dgm:cxn modelId="{163CCEAA-25AD-4FFC-AA51-E3F4AE50B0B3}" type="presOf" srcId="{9BEB655F-9506-4F77-B1B6-58BD1343DF82}" destId="{B30332DC-8F1D-48D6-80E8-11104707C0FB}" srcOrd="0" destOrd="0" presId="urn:microsoft.com/office/officeart/2005/8/layout/vList2"/>
    <dgm:cxn modelId="{E06EFCC2-460E-4897-B1E9-C86BB8CF3284}" srcId="{67C86E15-6B53-4A70-9502-DA5805B20C46}" destId="{3CD4F0CD-6E9C-4470-8139-0A5D006D556E}" srcOrd="0" destOrd="0" parTransId="{38C5225A-5D2B-4044-8E39-71F195E1B8A7}" sibTransId="{81BBD7D2-FFC1-4C68-852E-3CEE2BE853C6}"/>
    <dgm:cxn modelId="{A3D24D0E-C455-4F47-AE08-F0D99AA61860}" type="presParOf" srcId="{142CBE4D-C50A-477C-BC20-86F93B3B963E}" destId="{0FCD3146-E2D5-498B-9319-4026047D725B}" srcOrd="0" destOrd="0" presId="urn:microsoft.com/office/officeart/2005/8/layout/vList2"/>
    <dgm:cxn modelId="{AF39D3FC-A75B-4B61-84A8-253826256B2B}" type="presParOf" srcId="{142CBE4D-C50A-477C-BC20-86F93B3B963E}" destId="{C70D46A3-4114-4407-825A-4C5A6124AF8A}" srcOrd="1" destOrd="0" presId="urn:microsoft.com/office/officeart/2005/8/layout/vList2"/>
    <dgm:cxn modelId="{2406BA3E-FAC4-423A-BEF9-AB8C6A16B8AB}" type="presParOf" srcId="{142CBE4D-C50A-477C-BC20-86F93B3B963E}" destId="{B30332DC-8F1D-48D6-80E8-11104707C0FB}" srcOrd="2" destOrd="0" presId="urn:microsoft.com/office/officeart/2005/8/layout/vList2"/>
    <dgm:cxn modelId="{DC4B9932-3F16-40B9-8ECB-BA5972F633F0}" type="presParOf" srcId="{142CBE4D-C50A-477C-BC20-86F93B3B963E}" destId="{1065D9AD-F669-445A-AB7A-BC0C4DB8631D}" srcOrd="3" destOrd="0" presId="urn:microsoft.com/office/officeart/2005/8/layout/vList2"/>
    <dgm:cxn modelId="{32FD31C6-BBC8-4ECC-A578-91D7C3B7CBFD}" type="presParOf" srcId="{142CBE4D-C50A-477C-BC20-86F93B3B963E}" destId="{E4D3CB60-2CE0-44FC-81B7-CF62F086D55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DB8259-F538-4CA2-8CBE-91E64C2BE7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37367-05BA-43C3-9ADD-B69077A876F5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29 osób było objętych wsparciem opiekuna</a:t>
          </a:r>
          <a:endParaRPr lang="en-US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B054878-583B-4DCF-9306-45F759E3DA81}" type="parTrans" cxnId="{C4B4C5AF-4990-4BCF-8AB1-2EC1AA4EBBB5}">
      <dgm:prSet/>
      <dgm:spPr/>
      <dgm:t>
        <a:bodyPr/>
        <a:lstStyle/>
        <a:p>
          <a:endParaRPr lang="en-US"/>
        </a:p>
      </dgm:t>
    </dgm:pt>
    <dgm:pt modelId="{E93D84AC-88E3-45D6-92D8-CEBF2337F596}" type="sibTrans" cxnId="{C4B4C5AF-4990-4BCF-8AB1-2EC1AA4EBBB5}">
      <dgm:prSet/>
      <dgm:spPr/>
      <dgm:t>
        <a:bodyPr/>
        <a:lstStyle/>
        <a:p>
          <a:endParaRPr lang="en-US"/>
        </a:p>
      </dgm:t>
    </dgm:pt>
    <dgm:pt modelId="{274E2706-7E1E-4E78-A067-9B019416D046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15 osób skorzystało ze wsparcia pielęgniarki</a:t>
          </a:r>
          <a:endParaRPr lang="en-US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817589C-83D6-4FD2-8139-39D05E3FAD3E}" type="parTrans" cxnId="{8EC380EC-91D4-4858-BD0E-DD29CC0864BA}">
      <dgm:prSet/>
      <dgm:spPr/>
      <dgm:t>
        <a:bodyPr/>
        <a:lstStyle/>
        <a:p>
          <a:endParaRPr lang="en-US"/>
        </a:p>
      </dgm:t>
    </dgm:pt>
    <dgm:pt modelId="{3DCA4C5D-F05A-49C8-8B23-A74BDC2775B7}" type="sibTrans" cxnId="{8EC380EC-91D4-4858-BD0E-DD29CC0864BA}">
      <dgm:prSet/>
      <dgm:spPr/>
      <dgm:t>
        <a:bodyPr/>
        <a:lstStyle/>
        <a:p>
          <a:endParaRPr lang="en-US"/>
        </a:p>
      </dgm:t>
    </dgm:pt>
    <dgm:pt modelId="{61D4F98E-B0F4-4334-B6F5-14A6DA489B82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15 osób skorzystało ze wsparcia fizjoterapeuty</a:t>
          </a:r>
          <a:endParaRPr lang="en-US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FFF05DC-D007-4B07-81EE-D07E4CC3787F}" type="parTrans" cxnId="{80BEAC7A-631B-4E8F-97FA-D669882E2CC8}">
      <dgm:prSet/>
      <dgm:spPr/>
      <dgm:t>
        <a:bodyPr/>
        <a:lstStyle/>
        <a:p>
          <a:endParaRPr lang="en-US"/>
        </a:p>
      </dgm:t>
    </dgm:pt>
    <dgm:pt modelId="{F5F35284-3C5E-4957-9ADA-27CE1FC53C5A}" type="sibTrans" cxnId="{80BEAC7A-631B-4E8F-97FA-D669882E2CC8}">
      <dgm:prSet/>
      <dgm:spPr/>
      <dgm:t>
        <a:bodyPr/>
        <a:lstStyle/>
        <a:p>
          <a:endParaRPr lang="en-US"/>
        </a:p>
      </dgm:t>
    </dgm:pt>
    <dgm:pt modelId="{CDE39200-CACE-4182-B5C7-5EC2F0320BA6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12 osób skorzystało ze wsparcia psychologa</a:t>
          </a:r>
          <a:endParaRPr lang="en-US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AF9874A-C067-4D23-AAB0-8F8A4B967C45}" type="parTrans" cxnId="{A9194C0A-4742-4F93-AB3C-633BC1BDA744}">
      <dgm:prSet/>
      <dgm:spPr/>
      <dgm:t>
        <a:bodyPr/>
        <a:lstStyle/>
        <a:p>
          <a:endParaRPr lang="en-US"/>
        </a:p>
      </dgm:t>
    </dgm:pt>
    <dgm:pt modelId="{D4282EC0-59F9-4DF3-B4D6-2DDCBE09F362}" type="sibTrans" cxnId="{A9194C0A-4742-4F93-AB3C-633BC1BDA744}">
      <dgm:prSet/>
      <dgm:spPr/>
      <dgm:t>
        <a:bodyPr/>
        <a:lstStyle/>
        <a:p>
          <a:endParaRPr lang="en-US"/>
        </a:p>
      </dgm:t>
    </dgm:pt>
    <dgm:pt modelId="{B5982108-27F4-4EF0-8676-865486548AD5}" type="pres">
      <dgm:prSet presAssocID="{ACDB8259-F538-4CA2-8CBE-91E64C2BE744}" presName="linear" presStyleCnt="0">
        <dgm:presLayoutVars>
          <dgm:animLvl val="lvl"/>
          <dgm:resizeHandles val="exact"/>
        </dgm:presLayoutVars>
      </dgm:prSet>
      <dgm:spPr/>
    </dgm:pt>
    <dgm:pt modelId="{5B270564-E4BF-4F9E-B84F-A91E2A78114A}" type="pres">
      <dgm:prSet presAssocID="{D2B37367-05BA-43C3-9ADD-B69077A876F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71606D7-0AEB-458A-A6C7-C3C2BB58F26A}" type="pres">
      <dgm:prSet presAssocID="{E93D84AC-88E3-45D6-92D8-CEBF2337F596}" presName="spacer" presStyleCnt="0"/>
      <dgm:spPr/>
    </dgm:pt>
    <dgm:pt modelId="{996520FD-651E-4599-85D5-890C70BA41B6}" type="pres">
      <dgm:prSet presAssocID="{274E2706-7E1E-4E78-A067-9B019416D04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52A91A2-D2A8-4A7C-9B21-69A0308C9A4F}" type="pres">
      <dgm:prSet presAssocID="{3DCA4C5D-F05A-49C8-8B23-A74BDC2775B7}" presName="spacer" presStyleCnt="0"/>
      <dgm:spPr/>
    </dgm:pt>
    <dgm:pt modelId="{DCFAAB5B-5B05-4569-A7FE-7C2F341BF7B4}" type="pres">
      <dgm:prSet presAssocID="{61D4F98E-B0F4-4334-B6F5-14A6DA489B8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7C9FAE1-E6F5-4647-BCE6-1C8747D42024}" type="pres">
      <dgm:prSet presAssocID="{F5F35284-3C5E-4957-9ADA-27CE1FC53C5A}" presName="spacer" presStyleCnt="0"/>
      <dgm:spPr/>
    </dgm:pt>
    <dgm:pt modelId="{DB7A9B56-5A53-4564-993C-0DBFF04C3B96}" type="pres">
      <dgm:prSet presAssocID="{CDE39200-CACE-4182-B5C7-5EC2F0320BA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87C5E05-28A6-4F17-8E36-CCA102E161EC}" type="presOf" srcId="{D2B37367-05BA-43C3-9ADD-B69077A876F5}" destId="{5B270564-E4BF-4F9E-B84F-A91E2A78114A}" srcOrd="0" destOrd="0" presId="urn:microsoft.com/office/officeart/2005/8/layout/vList2"/>
    <dgm:cxn modelId="{A9194C0A-4742-4F93-AB3C-633BC1BDA744}" srcId="{ACDB8259-F538-4CA2-8CBE-91E64C2BE744}" destId="{CDE39200-CACE-4182-B5C7-5EC2F0320BA6}" srcOrd="3" destOrd="0" parTransId="{9AF9874A-C067-4D23-AAB0-8F8A4B967C45}" sibTransId="{D4282EC0-59F9-4DF3-B4D6-2DDCBE09F362}"/>
    <dgm:cxn modelId="{95A2B841-6332-4E91-A02F-88F7C82CCF16}" type="presOf" srcId="{ACDB8259-F538-4CA2-8CBE-91E64C2BE744}" destId="{B5982108-27F4-4EF0-8676-865486548AD5}" srcOrd="0" destOrd="0" presId="urn:microsoft.com/office/officeart/2005/8/layout/vList2"/>
    <dgm:cxn modelId="{80BEAC7A-631B-4E8F-97FA-D669882E2CC8}" srcId="{ACDB8259-F538-4CA2-8CBE-91E64C2BE744}" destId="{61D4F98E-B0F4-4334-B6F5-14A6DA489B82}" srcOrd="2" destOrd="0" parTransId="{BFFF05DC-D007-4B07-81EE-D07E4CC3787F}" sibTransId="{F5F35284-3C5E-4957-9ADA-27CE1FC53C5A}"/>
    <dgm:cxn modelId="{37A06D89-8C5E-4F63-8357-58331FFC683B}" type="presOf" srcId="{274E2706-7E1E-4E78-A067-9B019416D046}" destId="{996520FD-651E-4599-85D5-890C70BA41B6}" srcOrd="0" destOrd="0" presId="urn:microsoft.com/office/officeart/2005/8/layout/vList2"/>
    <dgm:cxn modelId="{AC179390-9EC1-48F0-AF3C-3DEE69E7C275}" type="presOf" srcId="{CDE39200-CACE-4182-B5C7-5EC2F0320BA6}" destId="{DB7A9B56-5A53-4564-993C-0DBFF04C3B96}" srcOrd="0" destOrd="0" presId="urn:microsoft.com/office/officeart/2005/8/layout/vList2"/>
    <dgm:cxn modelId="{F916CEA3-5535-4C1E-ABE4-5923C4553D9B}" type="presOf" srcId="{61D4F98E-B0F4-4334-B6F5-14A6DA489B82}" destId="{DCFAAB5B-5B05-4569-A7FE-7C2F341BF7B4}" srcOrd="0" destOrd="0" presId="urn:microsoft.com/office/officeart/2005/8/layout/vList2"/>
    <dgm:cxn modelId="{C4B4C5AF-4990-4BCF-8AB1-2EC1AA4EBBB5}" srcId="{ACDB8259-F538-4CA2-8CBE-91E64C2BE744}" destId="{D2B37367-05BA-43C3-9ADD-B69077A876F5}" srcOrd="0" destOrd="0" parTransId="{0B054878-583B-4DCF-9306-45F759E3DA81}" sibTransId="{E93D84AC-88E3-45D6-92D8-CEBF2337F596}"/>
    <dgm:cxn modelId="{8EC380EC-91D4-4858-BD0E-DD29CC0864BA}" srcId="{ACDB8259-F538-4CA2-8CBE-91E64C2BE744}" destId="{274E2706-7E1E-4E78-A067-9B019416D046}" srcOrd="1" destOrd="0" parTransId="{2817589C-83D6-4FD2-8139-39D05E3FAD3E}" sibTransId="{3DCA4C5D-F05A-49C8-8B23-A74BDC2775B7}"/>
    <dgm:cxn modelId="{77A6AAC4-FFBE-448F-B8E6-46D58B44A369}" type="presParOf" srcId="{B5982108-27F4-4EF0-8676-865486548AD5}" destId="{5B270564-E4BF-4F9E-B84F-A91E2A78114A}" srcOrd="0" destOrd="0" presId="urn:microsoft.com/office/officeart/2005/8/layout/vList2"/>
    <dgm:cxn modelId="{FD9D5237-DA04-42CF-BBED-4F90526D5C48}" type="presParOf" srcId="{B5982108-27F4-4EF0-8676-865486548AD5}" destId="{E71606D7-0AEB-458A-A6C7-C3C2BB58F26A}" srcOrd="1" destOrd="0" presId="urn:microsoft.com/office/officeart/2005/8/layout/vList2"/>
    <dgm:cxn modelId="{41BD09D4-4284-4DF0-8FF0-F2B3ADDEDAF2}" type="presParOf" srcId="{B5982108-27F4-4EF0-8676-865486548AD5}" destId="{996520FD-651E-4599-85D5-890C70BA41B6}" srcOrd="2" destOrd="0" presId="urn:microsoft.com/office/officeart/2005/8/layout/vList2"/>
    <dgm:cxn modelId="{F466D0F4-DC55-488B-9F68-23E2C3A50D27}" type="presParOf" srcId="{B5982108-27F4-4EF0-8676-865486548AD5}" destId="{452A91A2-D2A8-4A7C-9B21-69A0308C9A4F}" srcOrd="3" destOrd="0" presId="urn:microsoft.com/office/officeart/2005/8/layout/vList2"/>
    <dgm:cxn modelId="{36EFC976-AA1C-478E-A633-18AD27A039DB}" type="presParOf" srcId="{B5982108-27F4-4EF0-8676-865486548AD5}" destId="{DCFAAB5B-5B05-4569-A7FE-7C2F341BF7B4}" srcOrd="4" destOrd="0" presId="urn:microsoft.com/office/officeart/2005/8/layout/vList2"/>
    <dgm:cxn modelId="{645AE39C-A172-4920-941F-6D02AFCDC1C6}" type="presParOf" srcId="{B5982108-27F4-4EF0-8676-865486548AD5}" destId="{97C9FAE1-E6F5-4647-BCE6-1C8747D42024}" srcOrd="5" destOrd="0" presId="urn:microsoft.com/office/officeart/2005/8/layout/vList2"/>
    <dgm:cxn modelId="{50655C57-F4D5-4988-AE44-23906472026D}" type="presParOf" srcId="{B5982108-27F4-4EF0-8676-865486548AD5}" destId="{DB7A9B56-5A53-4564-993C-0DBFF04C3B9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D3146-E2D5-498B-9319-4026047D725B}">
      <dsp:nvSpPr>
        <dsp:cNvPr id="0" name=""/>
        <dsp:cNvSpPr/>
      </dsp:nvSpPr>
      <dsp:spPr>
        <a:xfrm>
          <a:off x="0" y="45538"/>
          <a:ext cx="8596312" cy="10861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Czas realizacji projektu</a:t>
          </a:r>
          <a:r>
            <a:rPr lang="pl-PL" sz="19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:  od 01.04.2020 do 28.02.2023</a:t>
          </a:r>
          <a:endParaRPr lang="en-US" sz="190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53021" y="98559"/>
        <a:ext cx="8490270" cy="980101"/>
      </dsp:txXfrm>
    </dsp:sp>
    <dsp:sp modelId="{B30332DC-8F1D-48D6-80E8-11104707C0FB}">
      <dsp:nvSpPr>
        <dsp:cNvPr id="0" name=""/>
        <dsp:cNvSpPr/>
      </dsp:nvSpPr>
      <dsp:spPr>
        <a:xfrm>
          <a:off x="0" y="1275194"/>
          <a:ext cx="8596312" cy="10861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Adresaci projektu: </a:t>
          </a:r>
          <a:r>
            <a:rPr lang="pl-PL" sz="19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osoby zagrożone ubóstwem i wykluczeniem społecznym w tym: osoby niesamodzielne i/lub osoby z niepełnosprawnością</a:t>
          </a:r>
          <a:endParaRPr lang="en-US" sz="190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53021" y="1328215"/>
        <a:ext cx="8490270" cy="980101"/>
      </dsp:txXfrm>
    </dsp:sp>
    <dsp:sp modelId="{E4D3CB60-2CE0-44FC-81B7-CF62F086D552}">
      <dsp:nvSpPr>
        <dsp:cNvPr id="0" name=""/>
        <dsp:cNvSpPr/>
      </dsp:nvSpPr>
      <dsp:spPr>
        <a:xfrm>
          <a:off x="0" y="2538510"/>
          <a:ext cx="8596312" cy="10861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Miejsce realizacji projektu: </a:t>
          </a:r>
          <a:r>
            <a:rPr lang="pl-PL" sz="19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8 gmin powiatu poznańskiego (gmina Buk, Dopiewo, Kleszczewo, Komorniki, Kórnik, Mosina, Stęszew, Suchy Las)</a:t>
          </a:r>
          <a:endParaRPr lang="en-US" sz="190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53021" y="2591531"/>
        <a:ext cx="8490270" cy="980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70564-E4BF-4F9E-B84F-A91E2A78114A}">
      <dsp:nvSpPr>
        <dsp:cNvPr id="0" name=""/>
        <dsp:cNvSpPr/>
      </dsp:nvSpPr>
      <dsp:spPr>
        <a:xfrm>
          <a:off x="0" y="319728"/>
          <a:ext cx="8596312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29 osób było objętych wsparciem opiekuna</a:t>
          </a:r>
          <a:endParaRPr lang="en-US" sz="310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36296" y="356024"/>
        <a:ext cx="8523720" cy="670943"/>
      </dsp:txXfrm>
    </dsp:sp>
    <dsp:sp modelId="{996520FD-651E-4599-85D5-890C70BA41B6}">
      <dsp:nvSpPr>
        <dsp:cNvPr id="0" name=""/>
        <dsp:cNvSpPr/>
      </dsp:nvSpPr>
      <dsp:spPr>
        <a:xfrm>
          <a:off x="0" y="1152543"/>
          <a:ext cx="8596312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15 osób skorzystało ze wsparcia pielęgniarki</a:t>
          </a:r>
          <a:endParaRPr lang="en-US" sz="310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36296" y="1188839"/>
        <a:ext cx="8523720" cy="670943"/>
      </dsp:txXfrm>
    </dsp:sp>
    <dsp:sp modelId="{DCFAAB5B-5B05-4569-A7FE-7C2F341BF7B4}">
      <dsp:nvSpPr>
        <dsp:cNvPr id="0" name=""/>
        <dsp:cNvSpPr/>
      </dsp:nvSpPr>
      <dsp:spPr>
        <a:xfrm>
          <a:off x="0" y="1985358"/>
          <a:ext cx="8596312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15 osób skorzystało ze wsparcia fizjoterapeuty</a:t>
          </a:r>
          <a:endParaRPr lang="en-US" sz="310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36296" y="2021654"/>
        <a:ext cx="8523720" cy="670943"/>
      </dsp:txXfrm>
    </dsp:sp>
    <dsp:sp modelId="{DB7A9B56-5A53-4564-993C-0DBFF04C3B96}">
      <dsp:nvSpPr>
        <dsp:cNvPr id="0" name=""/>
        <dsp:cNvSpPr/>
      </dsp:nvSpPr>
      <dsp:spPr>
        <a:xfrm>
          <a:off x="0" y="2818173"/>
          <a:ext cx="8596312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12 osób skorzystało ze wsparcia psychologa</a:t>
          </a:r>
          <a:endParaRPr lang="en-US" sz="310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36296" y="2854469"/>
        <a:ext cx="8523720" cy="670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AA8DC-5821-4483-BC14-201ED9A8A02A}" type="datetimeFigureOut">
              <a:rPr lang="pl-PL" smtClean="0"/>
              <a:t>12.04.2023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01497-E411-444A-8504-2A136C3A3E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5420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AE369CC6-7D2D-4BA9-BB7E-0BE677D639C9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>
              <a:extLst>
                <a:ext uri="{FF2B5EF4-FFF2-40B4-BE49-F238E27FC236}">
                  <a16:creationId xmlns:a16="http://schemas.microsoft.com/office/drawing/2014/main" id="{CA43FE95-CC1E-404B-8430-91E6A2CB2C1B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>
              <a:extLst>
                <a:ext uri="{FF2B5EF4-FFF2-40B4-BE49-F238E27FC236}">
                  <a16:creationId xmlns:a16="http://schemas.microsoft.com/office/drawing/2014/main" id="{320F3372-FA4F-4883-9413-8F78E437CD36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596D829F-3667-4201-BA7E-5AAF150A43F4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B03D6C46-0406-44FF-8D41-DE7262B52CAA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>
              <a:extLst>
                <a:ext uri="{FF2B5EF4-FFF2-40B4-BE49-F238E27FC236}">
                  <a16:creationId xmlns:a16="http://schemas.microsoft.com/office/drawing/2014/main" id="{65E9CE7B-C609-434F-BBC2-C555D02EFB35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>
              <a:extLst>
                <a:ext uri="{FF2B5EF4-FFF2-40B4-BE49-F238E27FC236}">
                  <a16:creationId xmlns:a16="http://schemas.microsoft.com/office/drawing/2014/main" id="{36CF85DC-C86B-4FA0-A0D8-DC3BDF8F7CD7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434A7CD7-D7B3-47EA-BDB9-AD7F3192DC70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>
              <a:extLst>
                <a:ext uri="{FF2B5EF4-FFF2-40B4-BE49-F238E27FC236}">
                  <a16:creationId xmlns:a16="http://schemas.microsoft.com/office/drawing/2014/main" id="{9A50900D-B70C-4F01-957B-4CBD7EEBD843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>
              <a:extLst>
                <a:ext uri="{FF2B5EF4-FFF2-40B4-BE49-F238E27FC236}">
                  <a16:creationId xmlns:a16="http://schemas.microsoft.com/office/drawing/2014/main" id="{D24BBEA7-C91E-410F-9D1A-1DB89DAABA14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>
              <a:extLst>
                <a:ext uri="{FF2B5EF4-FFF2-40B4-BE49-F238E27FC236}">
                  <a16:creationId xmlns:a16="http://schemas.microsoft.com/office/drawing/2014/main" id="{FF8D1050-6A59-49D9-AAA8-B3E682825E72}"/>
                </a:ext>
              </a:extLst>
            </p:cNvPr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1E49BC7-A420-401D-9955-DEB9DA7CE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82D81-20C6-4D13-82D5-8F4BAEE8C9EA}" type="datetimeFigureOut">
              <a:rPr lang="pl-PL"/>
              <a:pPr>
                <a:defRPr/>
              </a:pPr>
              <a:t>12.04.2023</a:t>
            </a:fld>
            <a:endParaRPr lang="pl-PL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6E576CE-8098-424A-82D9-A5EB96FB2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2B0342D-65CB-4945-8697-2DAFE8852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C9E8E-3FB2-4EC4-9635-39396033EA1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5613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92DF5-E4E2-4EE8-9089-CAF2E7C6A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339FF-D835-4091-ADE3-3E4F973A687D}" type="datetimeFigureOut">
              <a:rPr lang="pl-PL"/>
              <a:pPr>
                <a:defRPr/>
              </a:pPr>
              <a:t>12.04.2023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16D02-C419-4B50-A06E-9E006FAB0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E4676-178B-4F87-8C0E-0D4C1CB9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2AC6F-AC59-467C-B86F-9C0493A10BC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516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>
            <a:extLst>
              <a:ext uri="{FF2B5EF4-FFF2-40B4-BE49-F238E27FC236}">
                <a16:creationId xmlns:a16="http://schemas.microsoft.com/office/drawing/2014/main" id="{F68F11FF-3219-4D96-9E94-07A5783DC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pl-PL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D8B75019-B3C2-427E-B49C-50587F04B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pl-PL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  <a:endParaRPr lang="en-US" altLang="pl-PL">
              <a:solidFill>
                <a:srgbClr val="C0E474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085D0FE-9341-4825-AB98-3A54D5C4FED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26BC3-8789-4546-A5DA-C145BA034AEE}" type="datetimeFigureOut">
              <a:rPr lang="pl-PL"/>
              <a:pPr>
                <a:defRPr/>
              </a:pPr>
              <a:t>12.04.2023</a:t>
            </a:fld>
            <a:endParaRPr lang="pl-P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503816-E16B-4486-8873-087739B9092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CEF2A2C-2342-4A68-933F-C7D9A1821D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8E0FA-784F-49F6-B407-708425D790A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9596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EA2CD-341D-4644-A1FB-17C2ACDA6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6663A-35E7-414B-8C4D-E579AC655A7A}" type="datetimeFigureOut">
              <a:rPr lang="pl-PL"/>
              <a:pPr>
                <a:defRPr/>
              </a:pPr>
              <a:t>12.04.2023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4EBA3-EAC3-409E-B819-26B16EF8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0469E-57B3-41C9-9197-D025F110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5F1E1-BA39-47CC-8679-A77398FC53C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2895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1C8D5B94-C3F5-4B93-8330-C69D018B4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pl-PL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437081B1-BF73-4DED-8685-99B3E61B0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pl-PL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513628-93A0-4D12-9F79-35E1AE95583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390B2-E15D-4F39-9537-A0217CFA4DB6}" type="datetimeFigureOut">
              <a:rPr lang="pl-PL"/>
              <a:pPr>
                <a:defRPr/>
              </a:pPr>
              <a:t>12.04.2023</a:t>
            </a:fld>
            <a:endParaRPr lang="pl-P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54F34AA-703C-48F4-849C-7A9DC1779C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603BD3-6F4A-44EF-8E02-AD72BB9E0A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E2334-4DA2-45A6-A2ED-EC0235667CE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6239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71C3A4-A089-44E2-AB29-EDF80E9AE1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FE2FE-ED79-46F5-8E98-A16976D1915D}" type="datetimeFigureOut">
              <a:rPr lang="pl-PL"/>
              <a:pPr>
                <a:defRPr/>
              </a:pPr>
              <a:t>12.04.2023</a:t>
            </a:fld>
            <a:endParaRPr lang="pl-P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E92810-EE46-4465-9A38-386DA71DF7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385883-883F-41F9-9045-2282E42F46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A85CA-47EF-4A64-B6CC-0290F93EEB6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1577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345E6-EB43-4628-A4F0-F46E6C1EA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EC4F2-A2EC-4AA3-A515-09F7BCC1D7D3}" type="datetimeFigureOut">
              <a:rPr lang="pl-PL"/>
              <a:pPr>
                <a:defRPr/>
              </a:pPr>
              <a:t>12.04.2023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FE9BF-E5D5-4942-BA90-F61EF9715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1AD6A-ACBA-4B66-802A-AB8A687FC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2B51-BD0D-4523-BC7D-BF08205D617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135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DBAA-3D2F-42ED-A74A-92ACE7977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9BDAC-76B9-4EC4-BE7F-FB29BE19F656}" type="datetimeFigureOut">
              <a:rPr lang="pl-PL"/>
              <a:pPr>
                <a:defRPr/>
              </a:pPr>
              <a:t>12.04.2023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64DEE-0291-48EF-B6CA-CB4128318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E5692-4492-4D57-84C3-66543339E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CEC91-713D-44B9-A690-48022E6E88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0021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27AEA-B6E4-4419-8398-8CEED1740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025B3-B31E-4267-A434-2795545B3999}" type="datetimeFigureOut">
              <a:rPr lang="pl-PL"/>
              <a:pPr>
                <a:defRPr/>
              </a:pPr>
              <a:t>12.04.2023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E8934-9181-44BE-B6A2-8838C5A5A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FF2A5-8CA3-4158-B782-3FAEAA277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2714B-3483-42F3-9047-466DAC5994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111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524FC-0A85-4121-843A-1AEB5946B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DF759-5944-4865-A2E5-FBF2A69FCB07}" type="datetimeFigureOut">
              <a:rPr lang="pl-PL"/>
              <a:pPr>
                <a:defRPr/>
              </a:pPr>
              <a:t>12.04.2023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B272C-7AF3-464B-8F94-A6CBA46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69AEA-6AA1-4353-BA23-3FA394106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A24E7-19FA-4058-95BE-559805AD86C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67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A273A6-8B42-4ACE-B287-428BE6FA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67C41-8EFD-4398-82C1-3A079D00437D}" type="datetimeFigureOut">
              <a:rPr lang="pl-PL"/>
              <a:pPr>
                <a:defRPr/>
              </a:pPr>
              <a:t>12.04.2023</a:t>
            </a:fld>
            <a:endParaRPr lang="pl-P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12C76F-37D3-42C9-BBDC-68BBEFEB0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BE88D8-E3DE-4336-833E-5101B45D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583C2-2BFD-49D9-9C29-2EDE28F976D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514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FF22962-B8D2-42EE-899B-F5B618EBE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61681-2351-4896-B1CB-23F291FCBFEE}" type="datetimeFigureOut">
              <a:rPr lang="pl-PL"/>
              <a:pPr>
                <a:defRPr/>
              </a:pPr>
              <a:t>12.04.2023</a:t>
            </a:fld>
            <a:endParaRPr lang="pl-P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F2E4BA9-5356-4509-AB9D-852EB5C6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3DEC232-EFBD-402B-A51B-3474E5835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0776D-BCCE-419C-87AF-7EFAACFAD89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246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77D7A5C-6395-4D2E-A2E5-FB903031F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F90F7-A507-4C72-9AB1-6A8E836785E4}" type="datetimeFigureOut">
              <a:rPr lang="pl-PL"/>
              <a:pPr>
                <a:defRPr/>
              </a:pPr>
              <a:t>12.04.2023</a:t>
            </a:fld>
            <a:endParaRPr lang="pl-PL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01D899-07BE-4FE2-8A41-E5ECCA8A8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9E5EC6-A16C-4A43-B184-09237329A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70AB0-57D4-4046-B279-44F150BFD88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804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5D438B2-A04A-4C37-BF37-E696F1570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8A946-0CC5-4FA7-95FA-74EF2E8C73D2}" type="datetimeFigureOut">
              <a:rPr lang="pl-PL"/>
              <a:pPr>
                <a:defRPr/>
              </a:pPr>
              <a:t>12.04.2023</a:t>
            </a:fld>
            <a:endParaRPr lang="pl-PL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E4D8A72-45B4-4D42-82AF-6F40E5506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BBEDFCC-C866-48FF-9E45-5CAD4EE3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9E327-D405-401B-AFFB-B1DE1B520CA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3244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A831D7-B3C9-4834-91B6-CA176D2E6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B113C-D9A2-4C2F-92DD-32F67C8C5E17}" type="datetimeFigureOut">
              <a:rPr lang="pl-PL"/>
              <a:pPr>
                <a:defRPr/>
              </a:pPr>
              <a:t>12.04.2023</a:t>
            </a:fld>
            <a:endParaRPr lang="pl-P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317A91-27EB-40C6-83D5-84F919E7B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55183F-167C-4B2A-869C-D8F4128FC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995A7-40B8-4C0D-BE55-C25D57316C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33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BB1CB6-2AA2-429B-88C7-98C588AB5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52432-952E-4517-AB1D-8FC9C22A0383}" type="datetimeFigureOut">
              <a:rPr lang="pl-PL"/>
              <a:pPr>
                <a:defRPr/>
              </a:pPr>
              <a:t>12.04.2023</a:t>
            </a:fld>
            <a:endParaRPr lang="pl-P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5CFB6E-9A38-4EA2-BB4F-19CB32DC5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0745A5-D5D5-4FE9-A4B1-CFB1D42C1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41CEF-CAEE-4D0F-9BA7-E6F9280A6F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9157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id="{E8FDCC9D-746C-48D3-B395-ABE5895729FB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67D4B-486B-4EC5-BB04-FA66CA106CA7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623190B-0A2D-48D2-8440-1263B909153E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5ED3E894-5789-4009-85ED-41C29746F990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BB34E74E-04B5-4287-84B0-AE07AB8FC195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6EEC651-B658-4C0D-899B-7B6048DDCEB0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AA7CE005-912B-4F64-AB36-69339E8048FC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F5C0755E-0FA8-4D73-B586-7E407D25348E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D20A728D-0480-4E8B-B7CF-C2F3AB4BA952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DC241B1E-EA09-4069-BF8F-D79C1D2831E3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17D4E07-5DCF-434B-83F8-224D5438DD33}"/>
                </a:ext>
              </a:extLst>
            </p:cNvPr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9F8F1B1B-42AD-460E-995F-41D5406B0C0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2A6F0563-FD50-4012-A2EF-E08C00267B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E2AAC-9871-4F43-B15E-7CEF7D163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34D2CC-008F-43DB-BE3E-39379A54A2FC}" type="datetimeFigureOut">
              <a:rPr lang="pl-PL"/>
              <a:pPr>
                <a:defRPr/>
              </a:pPr>
              <a:t>12.04.2023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2712C-573A-4DC0-9599-5BB1580C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B051D-C0E9-44B4-8ABD-043A32B81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7AB8D3C1-BE60-43EA-B82F-D241F4544FB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94" r:id="rId11"/>
    <p:sldLayoutId id="2147483689" r:id="rId12"/>
    <p:sldLayoutId id="2147483695" r:id="rId13"/>
    <p:sldLayoutId id="2147483690" r:id="rId14"/>
    <p:sldLayoutId id="2147483691" r:id="rId15"/>
    <p:sldLayoutId id="2147483692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B467746A-5DE1-AE92-9CB5-AAEB609F96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1" y="2943143"/>
            <a:ext cx="3856774" cy="1060612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579DD4-8474-015B-8A33-F582E2CB6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189" y="409551"/>
            <a:ext cx="4591665" cy="5172041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spcAft>
                <a:spcPts val="800"/>
              </a:spcAft>
              <a:buNone/>
            </a:pPr>
            <a:endParaRPr lang="pl-PL" sz="24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90000"/>
              </a:lnSpc>
              <a:spcAft>
                <a:spcPts val="800"/>
              </a:spcAft>
              <a:buNone/>
            </a:pPr>
            <a:endParaRPr lang="pl-PL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l-PL" sz="24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Projekt „Usługi społeczne i opieka medyczna dla mieszkańców Wielkopolski”</a:t>
            </a:r>
            <a:r>
              <a:rPr lang="pl-PL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realizowany w ramach WIELKOPOLSKEGO REGIONALNEGO PROGRAMU OPERACYJNEGO NA LATA </a:t>
            </a:r>
            <a:br>
              <a:rPr lang="pl-PL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pl-PL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2014–2020, współfinansowanego ze środków Europejskiego Funduszu Społecznego.</a:t>
            </a:r>
            <a:endParaRPr lang="pl-PL" sz="2400" b="1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400" dirty="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400" dirty="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874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Symbol zastępczy zawartości 2">
            <a:extLst>
              <a:ext uri="{FF2B5EF4-FFF2-40B4-BE49-F238E27FC236}">
                <a16:creationId xmlns:a16="http://schemas.microsoft.com/office/drawing/2014/main" id="{7398EC65-A35F-00F2-576D-39D5412F04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368651"/>
              </p:ext>
            </p:extLst>
          </p:nvPr>
        </p:nvGraphicFramePr>
        <p:xfrm>
          <a:off x="638534" y="1321133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9412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69152F-E9F9-5E4A-8FB0-343930903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1" y="609600"/>
            <a:ext cx="6638567" cy="111104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2500" b="1" i="0" dirty="0">
                <a:effectLst/>
                <a:latin typeface="Roboto" panose="02000000000000000000" pitchFamily="2" charset="0"/>
              </a:rPr>
              <a:t>Zintegrowanego Centrum Opieki</a:t>
            </a:r>
            <a:r>
              <a:rPr lang="pl-PL" sz="2500" b="0" i="0" dirty="0">
                <a:effectLst/>
                <a:latin typeface="Roboto" panose="02000000000000000000" pitchFamily="2" charset="0"/>
              </a:rPr>
              <a:t> </a:t>
            </a:r>
            <a:br>
              <a:rPr lang="pl-PL" sz="2500" b="0" i="0" dirty="0">
                <a:effectLst/>
                <a:latin typeface="Roboto" panose="02000000000000000000" pitchFamily="2" charset="0"/>
              </a:rPr>
            </a:br>
            <a:r>
              <a:rPr lang="pl-PL" sz="2500" b="0" i="0" dirty="0">
                <a:effectLst/>
                <a:latin typeface="Roboto" panose="02000000000000000000" pitchFamily="2" charset="0"/>
              </a:rPr>
              <a:t>(</a:t>
            </a:r>
            <a:r>
              <a:rPr lang="pl-PL" sz="2500" b="1" i="0" dirty="0">
                <a:effectLst/>
                <a:latin typeface="Roboto" panose="02000000000000000000" pitchFamily="2" charset="0"/>
              </a:rPr>
              <a:t>Centrum usług domowych i Centrum </a:t>
            </a:r>
            <a:r>
              <a:rPr lang="pl-PL" sz="2500" b="1" i="0" dirty="0" err="1">
                <a:effectLst/>
                <a:latin typeface="Roboto" panose="02000000000000000000" pitchFamily="2" charset="0"/>
              </a:rPr>
              <a:t>Teleopieki</a:t>
            </a:r>
            <a:r>
              <a:rPr lang="pl-PL" sz="2500" b="1" i="0" dirty="0">
                <a:effectLst/>
                <a:latin typeface="Roboto" panose="02000000000000000000" pitchFamily="2" charset="0"/>
              </a:rPr>
              <a:t>)</a:t>
            </a:r>
            <a:br>
              <a:rPr lang="pl-PL" sz="2500" b="0" i="0" dirty="0">
                <a:effectLst/>
                <a:latin typeface="Roboto" panose="02000000000000000000" pitchFamily="2" charset="0"/>
              </a:rPr>
            </a:br>
            <a:endParaRPr lang="en-US" sz="2500" dirty="0"/>
          </a:p>
        </p:txBody>
      </p:sp>
      <p:pic>
        <p:nvPicPr>
          <p:cNvPr id="5" name="Picture 4" descr="Osoby trzymające ręce">
            <a:extLst>
              <a:ext uri="{FF2B5EF4-FFF2-40B4-BE49-F238E27FC236}">
                <a16:creationId xmlns:a16="http://schemas.microsoft.com/office/drawing/2014/main" id="{A7652735-C9B8-B42D-80E2-374F55ED60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49" r="27278" b="1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424CE6-6F2D-8AFB-6470-EC614E20D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054" y="1799304"/>
            <a:ext cx="6881892" cy="399625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pl-PL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Pomoc opiekunów- </a:t>
            </a:r>
            <a:r>
              <a:rPr lang="pl-PL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wizyty domowe u uczestników projektu: wdrażanie </a:t>
            </a:r>
            <a:r>
              <a:rPr lang="pl-PL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teleopieki</a:t>
            </a:r>
            <a:r>
              <a:rPr lang="pl-PL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edukacja i profilaktyka zdrowotna; wsparcie psychospołeczne; działania aktywizacyjne; pomoc w poprawie trudnej sytuacji życiowej, wynikającej z choroby lub niepełnosprawności; udzielanie informacji i wsparcia w uzyskaniu dostępu do funkcjonujących form opieki domowej, medycznej itp.</a:t>
            </a:r>
          </a:p>
          <a:p>
            <a:pPr>
              <a:lnSpc>
                <a:spcPct val="150000"/>
              </a:lnSpc>
            </a:pPr>
            <a:r>
              <a:rPr lang="pl-PL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Specjalistyczne usługi domowe- </a:t>
            </a:r>
            <a:r>
              <a:rPr lang="pl-PL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dostosowane do potrzeb uczestników; wsparcie specjalistów (usługi pielęgniarskie, rehabilitacja fizyczna, wsparcie psychologiczne).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554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884F175-9D23-496E-80AC-F3D2FD541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2D4B7B8-5AFE-4B32-A805-72EC571E6F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57D13B2-7A74-4788-8689-5EDB2DA86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66964837-B2CC-483D-BEDA-4BB1901B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77D4E216-8B6C-4A3B-AF75-3016320F6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DD4EA12-82D2-47D7-8742-8F4746AA6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115B7F7E-4C23-429B-A947-A5B436DB2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A6B03A29-0A21-40D4-87E4-3C41D6F54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6C871F60-4E5A-449A-B6D8-1F58C12EE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3182795B-2BFA-4D7B-BE85-701A73E25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810B9E5C-2AE2-4B4E-916F-F954F2AA8A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FB2A010-F9AD-8F8D-DFFC-066A90267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621" y="285850"/>
            <a:ext cx="2709190" cy="3612255"/>
          </a:xfrm>
          <a:prstGeom prst="rect">
            <a:avLst/>
          </a:prstGeom>
        </p:spPr>
      </p:pic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E9038BFB-702E-0A61-5984-9C359B1549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19" y="4214812"/>
            <a:ext cx="3671455" cy="1826549"/>
          </a:xfrm>
          <a:prstGeom prst="rect">
            <a:avLst/>
          </a:prstGeom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05705139-C0AA-56B1-FEBC-664700746F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733" y="285850"/>
            <a:ext cx="4962483" cy="6524081"/>
          </a:xfrm>
        </p:spPr>
        <p:txBody>
          <a:bodyPr/>
          <a:lstStyle/>
          <a:p>
            <a:pPr>
              <a:lnSpc>
                <a:spcPts val="2100"/>
              </a:lnSpc>
            </a:pPr>
            <a:r>
              <a:rPr lang="pl-PL" sz="17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Teleopieka</a:t>
            </a:r>
            <a:r>
              <a:rPr lang="pl-PL" sz="1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forma usługi dająca możliwość całodobowego wezwania pomocy w sytuacji zagrożenia życia lub zdrowia, jak również systematyczny kontakt z </a:t>
            </a:r>
            <a:r>
              <a:rPr lang="pl-PL" sz="17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teleopiekunem</a:t>
            </a:r>
            <a:r>
              <a:rPr lang="pl-PL" sz="1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br>
              <a:rPr lang="pl-PL" sz="1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pl-PL" sz="1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 celu monitorowania stanu zdrowia i sytuacji osoby korzystającej. Uczestnicy projektu otrzymują zestawy aparatów telefonicznych </a:t>
            </a:r>
            <a:br>
              <a:rPr lang="pl-PL" sz="1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pl-PL" sz="1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mobilnych guzików bezpieczeństwa (tzw. „czerwony guzik”) w postaci bransoletki, który podopieczni mogą mieć stale przy sobie (również w kąpieli). Mogą oni nacisnąć guzik  w momencie zagrożenia życia lub zdrowia </a:t>
            </a:r>
            <a:br>
              <a:rPr lang="pl-PL" sz="1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pl-PL" sz="1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 celu połączenia się z </a:t>
            </a:r>
            <a:r>
              <a:rPr lang="pl-PL" sz="17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teleopiekunem</a:t>
            </a:r>
            <a:r>
              <a:rPr lang="pl-PL" sz="1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którego zadaniem będzie ocena sytuacji </a:t>
            </a:r>
            <a:br>
              <a:rPr lang="pl-PL" sz="1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pl-PL" sz="1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reakcja pomocowa.  </a:t>
            </a:r>
            <a:r>
              <a:rPr lang="pl-PL" sz="17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Teleopiekunowie</a:t>
            </a:r>
            <a:r>
              <a:rPr lang="pl-PL" sz="1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przeprowadzają także z beneficjentami, </a:t>
            </a:r>
            <a:br>
              <a:rPr lang="pl-PL" sz="1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pl-PL" sz="1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min. raz w tyg., rozmowy o charakterze kontrolnym, towarzyskim. Uczestnicy  projektu mają również możliwość codziennego kontaktu z </a:t>
            </a:r>
            <a:r>
              <a:rPr lang="pl-PL" sz="17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teleopiekunami</a:t>
            </a:r>
            <a:r>
              <a:rPr lang="pl-PL" sz="1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podejmowanego </a:t>
            </a:r>
            <a:br>
              <a:rPr lang="pl-PL" sz="1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pl-PL" sz="1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 własnej inicjatywy (naciskając tzw. „zielony guzik”).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6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DB26AB-7633-75E7-0193-05E6A58FB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600" b="0" i="0" dirty="0">
                <a:effectLst/>
                <a:latin typeface="Roboto" panose="02000000000000000000" pitchFamily="2" charset="0"/>
              </a:rPr>
              <a:t>Od 01 kwietnia 2020 r. do 28 lutego 2023 wsparciem objęliśmy 426 osób niesamodzielnych z obszaru powiatu poznańskiego w tym z terenu gminy Mosina:</a:t>
            </a:r>
            <a:br>
              <a:rPr lang="pl-PL" sz="2800" b="0" i="0" dirty="0">
                <a:solidFill>
                  <a:srgbClr val="7A7A7A"/>
                </a:solidFill>
                <a:effectLst/>
                <a:latin typeface="Roboto" panose="02000000000000000000" pitchFamily="2" charset="0"/>
              </a:rPr>
            </a:br>
            <a:endParaRPr lang="en-US" sz="2800" dirty="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3F401332-4088-58A4-259E-9A93901DBF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704739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4479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43DB6A-9E1D-9A88-778D-1BA172E1F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599"/>
            <a:ext cx="8596312" cy="2015613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pl-PL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 trakcie realizacji projektu na terenie gm. Mosina miały miejsce 42 połączenia alarmowe, z czego 13 były to wezwania ratujące życie </a:t>
            </a:r>
            <a:r>
              <a:rPr lang="pl-PL" sz="1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(poniżej zapisy wybranych interwencji):</a:t>
            </a:r>
            <a:br>
              <a:rPr lang="pl-PL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n-US" sz="2500" dirty="0"/>
            </a:br>
            <a:endParaRPr lang="en-US" sz="25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E2928A-AD54-37EA-AC7B-88989E250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2094272"/>
            <a:ext cx="8596312" cy="3947754"/>
          </a:xfrm>
        </p:spPr>
        <p:txBody>
          <a:bodyPr anchor="ctr">
            <a:normAutofit/>
          </a:bodyPr>
          <a:lstStyle/>
          <a:p>
            <a:pPr>
              <a:lnSpc>
                <a:spcPts val="2200"/>
              </a:lnSpc>
              <a:buFont typeface="Wingdings" panose="05000000000000000000" pitchFamily="2" charset="2"/>
              <a:buChar char="q"/>
            </a:pPr>
            <a:r>
              <a:rPr lang="pl-PL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Połączenie alarmowe od Uczestniczki. Zgłaszane objawy to: wysokie ciśnienie, ból w klatce piersiowej i problemy z oddychaniem. Pogotowie przyjechało </a:t>
            </a:r>
            <a:br>
              <a:rPr lang="pl-PL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pl-PL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zabrało Panią do szpitala.</a:t>
            </a:r>
          </a:p>
          <a:p>
            <a:pPr>
              <a:lnSpc>
                <a:spcPts val="2200"/>
              </a:lnSpc>
              <a:buFont typeface="Wingdings" panose="05000000000000000000" pitchFamily="2" charset="2"/>
              <a:buChar char="q"/>
            </a:pPr>
            <a:r>
              <a:rPr lang="pl-PL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Uczestniczka zadzwoniła na połączenie alarmowe, że ma wysokie ciśnienie, prawdopodobnie powyżej 200, bo ciśnieniomierz nie pokazał. Zgłosiła, że boli ją cała jedna strona i głowa z tyłu, bo upadła. Zadzwoniłam na pogotowie </a:t>
            </a:r>
            <a:br>
              <a:rPr lang="pl-PL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pl-PL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dyspozytor przyjął zgłoszenie. Zadzwoniłam do sąsiadki, która przyszła do Uczestniczki i razem będą oczekiwać na przyjazd pogotowia. Powiadomiłam też na prośbę Uczestniczki jej syna. Pogotowie  zabrało naszą Podopieczna do szpitala, pani miała ciśnienie 217.  (…) syn zadzwonił do nas z informacją, że pani wróciła do domu. Ciśnienie zostało wyregulowane z zaleceniem udania się do lekarza rodzinnego, który ma ustalić leki.</a:t>
            </a:r>
            <a:endParaRPr lang="pl-PL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30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B467746A-5DE1-AE92-9CB5-AAEB609F96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1" y="2943143"/>
            <a:ext cx="3856774" cy="1060612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579DD4-8474-015B-8A33-F582E2CB6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8285" y="528687"/>
            <a:ext cx="5364200" cy="5889523"/>
          </a:xfrm>
        </p:spPr>
        <p:txBody>
          <a:bodyPr anchor="t">
            <a:normAutofit/>
          </a:bodyPr>
          <a:lstStyle/>
          <a:p>
            <a:pPr marL="0" indent="0">
              <a:lnSpc>
                <a:spcPct val="90000"/>
              </a:lnSpc>
              <a:spcAft>
                <a:spcPts val="800"/>
              </a:spcAft>
              <a:buNone/>
            </a:pPr>
            <a:endParaRPr lang="pl-PL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pl-PL" sz="1900" b="1" dirty="0">
                <a:solidFill>
                  <a:schemeClr val="bg1"/>
                </a:solidFill>
                <a:latin typeface="Roboto" panose="02000000000000000000" pitchFamily="2" charset="0"/>
              </a:rPr>
              <a:t>Zapraszamy gminę Mosinę do kontynuacji działań. Chętnie omówimy dalszą możliwość współpracy i odpowiemy na Państwa pytania.</a:t>
            </a:r>
          </a:p>
          <a:p>
            <a:endParaRPr lang="pl-PL" b="1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pl-PL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Od 01.03.2023 do 31.12.2023 mieszkańcy gmin: Kórnik, Kleszczewo, Komorniki, Stęszew a od 01.04.2023 do 31.12.2023 Mieszkańcy gminy Buk mogą korzystać z ww. działań NIEODPŁTANIE (dzięki finansowaniu uzyskanemu ze środków budżetowych poszczególnych gmin).</a:t>
            </a:r>
          </a:p>
          <a:p>
            <a:endParaRPr lang="pl-PL" b="1" dirty="0">
              <a:solidFill>
                <a:srgbClr val="7A7A7A"/>
              </a:solidFill>
              <a:latin typeface="Roboto" panose="02000000000000000000" pitchFamily="2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pl-PL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pl-PL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pl-PL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80560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568</TotalTime>
  <Words>585</Words>
  <Application>Microsoft Office PowerPoint</Application>
  <PresentationFormat>Panoramiczny</PresentationFormat>
  <Paragraphs>27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5" baseType="lpstr">
      <vt:lpstr>Arial</vt:lpstr>
      <vt:lpstr>Calibri</vt:lpstr>
      <vt:lpstr>Roboto</vt:lpstr>
      <vt:lpstr>Times New Roman</vt:lpstr>
      <vt:lpstr>Trebuchet MS</vt:lpstr>
      <vt:lpstr>Wingdings</vt:lpstr>
      <vt:lpstr>Wingdings 3</vt:lpstr>
      <vt:lpstr>Faseta</vt:lpstr>
      <vt:lpstr>Prezentacja programu PowerPoint</vt:lpstr>
      <vt:lpstr>Prezentacja programu PowerPoint</vt:lpstr>
      <vt:lpstr>Zintegrowanego Centrum Opieki  (Centrum usług domowych i Centrum Teleopieki) </vt:lpstr>
      <vt:lpstr>Prezentacja programu PowerPoint</vt:lpstr>
      <vt:lpstr>Od 01 kwietnia 2020 r. do 28 lutego 2023 wsparciem objęliśmy 426 osób niesamodzielnych z obszaru powiatu poznańskiego w tym z terenu gminy Mosina: </vt:lpstr>
      <vt:lpstr>W trakcie realizacji projektu na terenie gm. Mosina miały miejsce 42 połączenia alarmowe, z czego 13 były to wezwania ratujące życie (poniżej zapisy wybranych interwencji): 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POZNAŃ   2010 - 2017</dc:title>
  <dc:creator>ALEKSANDRA SKRZYPEK</dc:creator>
  <cp:lastModifiedBy>Beata</cp:lastModifiedBy>
  <cp:revision>57</cp:revision>
  <dcterms:created xsi:type="dcterms:W3CDTF">2017-05-19T10:54:04Z</dcterms:created>
  <dcterms:modified xsi:type="dcterms:W3CDTF">2023-04-12T19:58:35Z</dcterms:modified>
</cp:coreProperties>
</file>