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99" r:id="rId6"/>
    <p:sldId id="300" r:id="rId7"/>
    <p:sldId id="260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04" r:id="rId28"/>
    <p:sldId id="305" r:id="rId29"/>
    <p:sldId id="281" r:id="rId30"/>
    <p:sldId id="282" r:id="rId31"/>
    <p:sldId id="283" r:id="rId32"/>
    <p:sldId id="302" r:id="rId33"/>
    <p:sldId id="301" r:id="rId34"/>
    <p:sldId id="303" r:id="rId35"/>
    <p:sldId id="298" r:id="rId36"/>
  </p:sldIdLst>
  <p:sldSz cx="12192000" cy="6858000"/>
  <p:notesSz cx="67945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E95C9-7EFB-49E7-A4E7-C0A76AEED82A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29A51-BDDE-4D90-8D5E-5AFE6A5939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77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D000A-92A8-4281-89A2-750CF7097C0E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4A8DB-8F7E-4B8C-AF46-D6D730CF6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10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Liczba uczniów w szkołach i przedszkolach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4A8DB-8F7E-4B8C-AF46-D6D730CF6C8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47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91112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04460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61453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19208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75672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3723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05025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7052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33460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78390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77663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8243-03E5-4763-8926-69448A80853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4F65-3D98-47E5-8D6B-C7003CEF3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43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7898" y="846161"/>
            <a:ext cx="9144000" cy="406703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dirty="0"/>
              <a:t> </a:t>
            </a:r>
            <a:br>
              <a:rPr lang="pl-PL" dirty="0"/>
            </a:br>
            <a: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stanie realizacji </a:t>
            </a:r>
            <a:b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zadań oświatowych </a:t>
            </a:r>
            <a:b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Gminie Mosina</a:t>
            </a:r>
            <a:b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rok szkolny </a:t>
            </a:r>
            <a:r>
              <a:rPr lang="pl-P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2021/2022</a:t>
            </a:r>
            <a:endParaRPr lang="pl-PL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868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Pracownicy pedagogiczni – formy zatrudnienia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84437" y="-429372"/>
            <a:ext cx="8707563" cy="2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44" y="1433454"/>
            <a:ext cx="9848087" cy="51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957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Zatrudnienie wg stopni awansu zawodowego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7783" y="1378423"/>
            <a:ext cx="181234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01" y="1378423"/>
            <a:ext cx="9208404" cy="483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09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616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 szkół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58844"/>
              </p:ext>
            </p:extLst>
          </p:nvPr>
        </p:nvGraphicFramePr>
        <p:xfrm>
          <a:off x="786383" y="846161"/>
          <a:ext cx="10619234" cy="5763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745"/>
                <a:gridCol w="1080771"/>
                <a:gridCol w="1080771"/>
                <a:gridCol w="1080771"/>
                <a:gridCol w="1080771"/>
                <a:gridCol w="1080771"/>
                <a:gridCol w="1080771"/>
                <a:gridCol w="1081863"/>
              </a:tblGrid>
              <a:tr h="502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</a:rPr>
                        <a:t>Nazwa szkoły/przedszkola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L. sal lekcyjnych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L. sal gimnast.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L. świetlic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L. stołówek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Boiska sportowe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Boiska rekreac.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Place zabaw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271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Szkoła Podstawowa </a:t>
                      </a:r>
                      <a:br>
                        <a:rPr lang="pl-PL" sz="1200">
                          <a:effectLst/>
                          <a:latin typeface="+mn-lt"/>
                        </a:rPr>
                      </a:br>
                      <a:r>
                        <a:rPr lang="pl-PL" sz="1200">
                          <a:effectLst/>
                          <a:latin typeface="+mn-lt"/>
                        </a:rPr>
                        <a:t>nr 1 w Mosinie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25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 OSiR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29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Szkoła Podstawowa </a:t>
                      </a:r>
                      <a:br>
                        <a:rPr lang="pl-PL" sz="1200">
                          <a:effectLst/>
                          <a:latin typeface="+mn-lt"/>
                        </a:rPr>
                      </a:br>
                      <a:r>
                        <a:rPr lang="pl-PL" sz="1200">
                          <a:effectLst/>
                          <a:latin typeface="+mn-lt"/>
                        </a:rPr>
                        <a:t>nr 2 w Mosinie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33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3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Szkoła Podstawowa im. Kawalerów Orderu Uśmiechu w Daszewicach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15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3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33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Szkoła Podstawowa im. Arkadego Fiedlera w Czapurach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17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 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33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Szkoła Podstawowa im. Adama Wodziczki w Rogalinku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8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502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Szkoła Podstawowa im. Prezydenta RP Edwarda Raczyńskiego w Rogalinie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8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58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Szkoła Podstawowa „Pod Lipami” w Krosinku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255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Szkoła Podstawowa w Pecnej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17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3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0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2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Zespół Szkół w Krośnie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3 OSiR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3 (2 OSiR)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2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1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Przedszkole w Zespole Szkół w Krośnie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3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5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Przedszkole nr 2 „Wesołe Skrzaty” w Mosinie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3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21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Przedszkole nr 3 Integracyjne w Mosinie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4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Salka rehabilitacyjna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389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Przedszkole nr 4 „Bajkowy Domek” w Mosinie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3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1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  <a:tr h="244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Przedszkole w Wiórku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4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  <a:latin typeface="+mn-lt"/>
                        </a:rPr>
                        <a:t>-</a:t>
                      </a:r>
                      <a:endParaRPr lang="pl-PL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</a:rPr>
                        <a:t>1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3523" marR="335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725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0627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Wspomaganie uczniów i rozwijanie zainteresowań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658054" y="1871616"/>
            <a:ext cx="479548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323240"/>
              </p:ext>
            </p:extLst>
          </p:nvPr>
        </p:nvGraphicFramePr>
        <p:xfrm>
          <a:off x="838200" y="750627"/>
          <a:ext cx="10649713" cy="5650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6443"/>
                <a:gridCol w="1077610"/>
                <a:gridCol w="1077610"/>
                <a:gridCol w="1077610"/>
                <a:gridCol w="1077610"/>
                <a:gridCol w="1077610"/>
                <a:gridCol w="1077610"/>
                <a:gridCol w="1077610"/>
              </a:tblGrid>
              <a:tr h="597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szkoły/przedszkola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L. godz. </a:t>
                      </a:r>
                      <a:r>
                        <a:rPr lang="pl-PL" sz="1400" dirty="0" err="1">
                          <a:effectLst/>
                        </a:rPr>
                        <a:t>zaj</a:t>
                      </a:r>
                      <a:r>
                        <a:rPr lang="pl-PL" sz="1400" dirty="0">
                          <a:effectLst/>
                        </a:rPr>
                        <a:t>. </a:t>
                      </a:r>
                      <a:r>
                        <a:rPr lang="pl-PL" sz="1400" dirty="0" err="1">
                          <a:effectLst/>
                        </a:rPr>
                        <a:t>wyrów</a:t>
                      </a:r>
                      <a:r>
                        <a:rPr lang="pl-PL" sz="1400" dirty="0">
                          <a:effectLst/>
                        </a:rPr>
                        <a:t>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L. </a:t>
                      </a:r>
                      <a:r>
                        <a:rPr lang="pl-PL" sz="1400" dirty="0" err="1">
                          <a:effectLst/>
                        </a:rPr>
                        <a:t>zaj</a:t>
                      </a:r>
                      <a:r>
                        <a:rPr lang="pl-PL" sz="1400" dirty="0">
                          <a:effectLst/>
                        </a:rPr>
                        <a:t>. korekcyjno-</a:t>
                      </a:r>
                      <a:r>
                        <a:rPr lang="pl-PL" sz="1400" dirty="0" err="1">
                          <a:effectLst/>
                        </a:rPr>
                        <a:t>kompens</a:t>
                      </a:r>
                      <a:r>
                        <a:rPr lang="pl-PL" sz="1400" dirty="0">
                          <a:effectLst/>
                        </a:rPr>
                        <a:t>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 </a:t>
                      </a:r>
                      <a:r>
                        <a:rPr lang="pl-PL" sz="1400" dirty="0" err="1">
                          <a:effectLst/>
                        </a:rPr>
                        <a:t>zaj</a:t>
                      </a:r>
                      <a:r>
                        <a:rPr lang="pl-PL" sz="1400" dirty="0">
                          <a:effectLst/>
                        </a:rPr>
                        <a:t>. </a:t>
                      </a:r>
                      <a:r>
                        <a:rPr lang="pl-PL" sz="1400" dirty="0" err="1">
                          <a:effectLst/>
                        </a:rPr>
                        <a:t>rewalid</a:t>
                      </a:r>
                      <a:r>
                        <a:rPr lang="pl-PL" sz="1400" dirty="0">
                          <a:effectLst/>
                        </a:rPr>
                        <a:t>. i </a:t>
                      </a:r>
                      <a:r>
                        <a:rPr lang="pl-PL" sz="1400" dirty="0" err="1">
                          <a:effectLst/>
                        </a:rPr>
                        <a:t>socjoterap</a:t>
                      </a:r>
                      <a:r>
                        <a:rPr lang="pl-PL" sz="1400" dirty="0">
                          <a:effectLst/>
                        </a:rPr>
                        <a:t>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liczba dzieci z nauczaniem indyw.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Ilość dzieci z zind. Ścieżką eduk.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Koła zainteresowań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Innowacje pedagogiczne/programy autorskie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458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</a:t>
                      </a:r>
                      <a:r>
                        <a:rPr lang="pl-PL" sz="1400" dirty="0" smtClean="0">
                          <a:effectLst/>
                        </a:rPr>
                        <a:t>nr </a:t>
                      </a:r>
                      <a:r>
                        <a:rPr lang="pl-PL" sz="1400" dirty="0">
                          <a:effectLst/>
                        </a:rPr>
                        <a:t>1 w Mosinie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24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26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449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</a:t>
                      </a:r>
                      <a:r>
                        <a:rPr lang="pl-PL" sz="1400" dirty="0" smtClean="0">
                          <a:effectLst/>
                        </a:rPr>
                        <a:t>nr </a:t>
                      </a:r>
                      <a:r>
                        <a:rPr lang="pl-PL" sz="1400" dirty="0">
                          <a:effectLst/>
                        </a:rPr>
                        <a:t>2 w Mosinie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605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Szkoła Podstawowa im. Kawalerów Orderu Uśmiechu w Daszewicach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731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im. Arkadego Fiedlera </a:t>
                      </a:r>
                      <a:r>
                        <a:rPr lang="pl-PL" sz="1400" dirty="0" smtClean="0">
                          <a:effectLst/>
                        </a:rPr>
                        <a:t>w </a:t>
                      </a:r>
                      <a:r>
                        <a:rPr lang="pl-PL" sz="1400" dirty="0">
                          <a:effectLst/>
                        </a:rPr>
                        <a:t>Czapurach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49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im. Adama Wodziczki </a:t>
                      </a:r>
                      <a:r>
                        <a:rPr lang="pl-PL" sz="1400" dirty="0" smtClean="0">
                          <a:effectLst/>
                        </a:rPr>
                        <a:t>w </a:t>
                      </a:r>
                      <a:r>
                        <a:rPr lang="pl-PL" sz="1400" dirty="0">
                          <a:effectLst/>
                        </a:rPr>
                        <a:t>Rogalinku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19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66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Szkoła Podstawowa im. Prezydenta RP Edwarda Raczyńskiego w Rogalinie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6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519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„Pod Lipami” </a:t>
                      </a:r>
                      <a:r>
                        <a:rPr lang="pl-PL" sz="1400" dirty="0" smtClean="0">
                          <a:effectLst/>
                        </a:rPr>
                        <a:t/>
                      </a:r>
                      <a:br>
                        <a:rPr lang="pl-PL" sz="1400" dirty="0" smtClean="0">
                          <a:effectLst/>
                        </a:rPr>
                      </a:br>
                      <a:r>
                        <a:rPr lang="pl-PL" sz="1400" dirty="0" smtClean="0">
                          <a:effectLst/>
                        </a:rPr>
                        <a:t>w </a:t>
                      </a:r>
                      <a:r>
                        <a:rPr lang="pl-PL" sz="1400" dirty="0">
                          <a:effectLst/>
                        </a:rPr>
                        <a:t>Krosinku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44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Szkoła Podstawowa w Pecnej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  <a:tr h="299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Zespół Szkół w Krośnie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7460" marR="474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027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717" y="95535"/>
            <a:ext cx="11873552" cy="75062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Porównanie liczby uczniów z orzeczeniami o potrzebie kształcenia specjalnego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67268"/>
              </p:ext>
            </p:extLst>
          </p:nvPr>
        </p:nvGraphicFramePr>
        <p:xfrm>
          <a:off x="877825" y="1069848"/>
          <a:ext cx="10360150" cy="5733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4914"/>
                <a:gridCol w="1732618"/>
                <a:gridCol w="1732618"/>
              </a:tblGrid>
              <a:tr h="680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Nazwa szkoły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Liczba na koniec czerwca 2022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Liczba na koniec czerwca 2021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36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nr 1 w Mosinie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332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nr 2 w Mosinie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422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im. Kawalerów Orderu Uśmiechu w Daszewicach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352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im. Arkadego Fiedlera w Czapurach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41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im. Adama Wodziczki w Rogalinku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432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im. Prezydenta RP Edwarda Raczyńskiego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w Rogalinie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362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Szkoła Podstawowa „Pod Lipami” w Krosinku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247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Szkoła Podstawowa w Pecnej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26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Zespół Szkół w Krośnie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26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Przedszkole nr 2 „Wesołe Skrzaty” w Mosinie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26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Przedszkole nr 3 Integracyjne w Mosinie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26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Przedszkole nr 4 „Bajkowy Domek” w Mosinie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26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Przedszkole w Zespole Szkół w Krośnie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26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Przedszkole w Wiórku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  <a:tr h="26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Razem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109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773" marR="517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692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18365"/>
            <a:ext cx="10515600" cy="66874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Wybrane aspekty dot. promocji do klasy programowo wyższej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04618" y="1208454"/>
            <a:ext cx="1558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4714"/>
              </p:ext>
            </p:extLst>
          </p:nvPr>
        </p:nvGraphicFramePr>
        <p:xfrm>
          <a:off x="671804" y="1129005"/>
          <a:ext cx="10776857" cy="5624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72241"/>
                <a:gridCol w="1802308"/>
                <a:gridCol w="1802308"/>
              </a:tblGrid>
              <a:tr h="1429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Nazwa szkoły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Liczba uczniów którzy otrzymali świadectwo z wyróżnieniem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Liczba uczniów którzy nie otrzymali promocji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72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Szkoła Podstawowa nr 1 w Mosinie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132 (42%)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3 (0,6%)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5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Szkoła Podstawowa nr 2 w Mosinie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152 (36,62%)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0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53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Szkoła Podstawowa im. Kawalerów Orderu Uśmiechu </a:t>
                      </a:r>
                      <a:br>
                        <a:rPr lang="pl-PL" sz="1600">
                          <a:effectLst/>
                          <a:latin typeface="+mn-lt"/>
                        </a:rPr>
                      </a:br>
                      <a:r>
                        <a:rPr lang="pl-PL" sz="1600">
                          <a:effectLst/>
                          <a:latin typeface="+mn-lt"/>
                        </a:rPr>
                        <a:t>w Daszewicach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67 (42,95%)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0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6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Szkoła Podstawowa im. Arkadego Fiedlera w Czapurach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77 (39)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2 (0,47 %)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Szkoła Podstawowa im. Adama Wodziczki w Rogalinku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49 (43,75 %)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0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5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Szkoła Podstawowa im. Prezydenta RP Edwarda Raczyńskiego </a:t>
                      </a:r>
                      <a:br>
                        <a:rPr lang="pl-PL" sz="1600">
                          <a:effectLst/>
                          <a:latin typeface="+mn-lt"/>
                        </a:rPr>
                      </a:br>
                      <a:r>
                        <a:rPr lang="pl-PL" sz="1600">
                          <a:effectLst/>
                          <a:latin typeface="+mn-lt"/>
                        </a:rPr>
                        <a:t>w Rogalinie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43 (41 %)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4 (2%)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74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Szkoła Podstawowa „Pod Lipami” w Krosinku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70 (50%)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2 (0,75%)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Szkoła Podstawowa w Pecnej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45 (34,35%)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0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52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Zespół Szkół w Krośnie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198 (47,7%)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2 (0,2%)</a:t>
                      </a:r>
                      <a:endParaRPr lang="pl-PL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78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40678"/>
            <a:ext cx="10515600" cy="82999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Świetlice szkolne i biblioteki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804992"/>
              </p:ext>
            </p:extLst>
          </p:nvPr>
        </p:nvGraphicFramePr>
        <p:xfrm>
          <a:off x="731520" y="1161288"/>
          <a:ext cx="10622281" cy="5373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4113"/>
                <a:gridCol w="2863212"/>
                <a:gridCol w="2704956"/>
              </a:tblGrid>
              <a:tr h="1670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Nazwa szkoły: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Ilość dzieci korzystających z zajęć w </a:t>
                      </a:r>
                      <a:r>
                        <a:rPr lang="pl-PL" sz="1800" dirty="0" smtClean="0">
                          <a:effectLst/>
                        </a:rPr>
                        <a:t>świetlicy 1292  </a:t>
                      </a:r>
                      <a:r>
                        <a:rPr lang="pl-PL" sz="1800" dirty="0">
                          <a:effectLst/>
                        </a:rPr>
                        <a:t>(..)poprzedni rok szkolny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Liczba woluminów w bibliotekach szkolnych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Szkoła Podstawowa w Rogalinie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195 </a:t>
                      </a:r>
                      <a:r>
                        <a:rPr lang="pl-PL" sz="1800" b="0" dirty="0">
                          <a:effectLst/>
                        </a:rPr>
                        <a:t>(182)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2938 (3 700)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Szkoła Podstawowa w Rogalinku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96 </a:t>
                      </a:r>
                      <a:r>
                        <a:rPr lang="pl-PL" sz="1800" b="0" dirty="0">
                          <a:effectLst/>
                        </a:rPr>
                        <a:t>(96)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4244 (4514)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Zespół Szkół w Krośnie – Szkoła Podstawowa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153 </a:t>
                      </a:r>
                      <a:r>
                        <a:rPr lang="pl-PL" sz="1800" b="0" dirty="0">
                          <a:effectLst/>
                        </a:rPr>
                        <a:t>(175)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7349 (4 944)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Szkoła Podstawowa w Daszewicach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143 </a:t>
                      </a:r>
                      <a:r>
                        <a:rPr lang="pl-PL" sz="1800" b="0" dirty="0">
                          <a:effectLst/>
                        </a:rPr>
                        <a:t>(111)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4774 (4 569)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Szkoła Podstawowa nr 2 w Mosinie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181 </a:t>
                      </a:r>
                      <a:r>
                        <a:rPr lang="pl-PL" sz="1800" b="0" dirty="0">
                          <a:effectLst/>
                        </a:rPr>
                        <a:t>(158)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 16 826 (17 168)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Szkoła Podstawowa nr 1 w Mosinie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218 </a:t>
                      </a:r>
                      <a:r>
                        <a:rPr lang="pl-PL" sz="1800" b="0" dirty="0">
                          <a:effectLst/>
                        </a:rPr>
                        <a:t>(239)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 23 566  (23 900)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Szkoła Podstawowa w Pecnej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61 </a:t>
                      </a:r>
                      <a:r>
                        <a:rPr lang="pl-PL" sz="1800" b="0" dirty="0">
                          <a:effectLst/>
                        </a:rPr>
                        <a:t>(52)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5889  (5 671)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Szkoła Podstawowa w Czapurach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155 </a:t>
                      </a:r>
                      <a:r>
                        <a:rPr lang="pl-PL" sz="1800" b="0" dirty="0">
                          <a:effectLst/>
                        </a:rPr>
                        <a:t>(139) 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4 537 (4 425)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2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Szkoła Podstawowa w Krosinku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</a:rPr>
                        <a:t>90  </a:t>
                      </a:r>
                      <a:r>
                        <a:rPr lang="pl-PL" sz="1800" b="0" dirty="0">
                          <a:effectLst/>
                        </a:rPr>
                        <a:t>(80)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2044 (1 794)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76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370" y="7745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Egzaminy klas ósmych</a:t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486 uczniów przystępujących do egzaminu </a:t>
            </a:r>
            <a:br>
              <a:rPr lang="pl-PL" sz="3600" dirty="0" smtClean="0"/>
            </a:br>
            <a:r>
              <a:rPr lang="pl-PL" sz="3600" dirty="0" smtClean="0"/>
              <a:t>w terminie od 24 do 26 maja 2022 r.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476159"/>
              </p:ext>
            </p:extLst>
          </p:nvPr>
        </p:nvGraphicFramePr>
        <p:xfrm>
          <a:off x="1446663" y="2784141"/>
          <a:ext cx="9444250" cy="3207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9486"/>
                <a:gridCol w="1897039"/>
                <a:gridCol w="1889875"/>
                <a:gridCol w="1917850"/>
              </a:tblGrid>
              <a:tr h="657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+mn-ea"/>
                        </a:rPr>
                        <a:t>przedmiot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+mn-ea"/>
                        </a:rPr>
                        <a:t>j.</a:t>
                      </a:r>
                      <a:r>
                        <a:rPr lang="pl-PL" sz="2400" baseline="0" dirty="0" smtClean="0">
                          <a:effectLst/>
                          <a:latin typeface="+mn-lt"/>
                          <a:ea typeface="+mn-ea"/>
                        </a:rPr>
                        <a:t> polski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+mn-ea"/>
                        </a:rPr>
                        <a:t>matematyka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+mn-ea"/>
                        </a:rPr>
                        <a:t>j.</a:t>
                      </a:r>
                      <a:r>
                        <a:rPr lang="pl-PL" sz="2400" baseline="0" dirty="0" smtClean="0">
                          <a:effectLst/>
                          <a:latin typeface="+mn-lt"/>
                          <a:ea typeface="+mn-ea"/>
                        </a:rPr>
                        <a:t> angielski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73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Średnia gminy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60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63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71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2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+mn-lt"/>
                        </a:rPr>
                        <a:t>Średnia powiatu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+mn-ea"/>
                        </a:rPr>
                        <a:t>59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+mn-ea"/>
                        </a:rPr>
                        <a:t>63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</a:rPr>
                        <a:t>74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2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+mn-lt"/>
                        </a:rPr>
                        <a:t>Średnia województwa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</a:rPr>
                        <a:t>57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+mn-ea"/>
                        </a:rPr>
                        <a:t>55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</a:rPr>
                        <a:t>64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2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+mn-lt"/>
                        </a:rPr>
                        <a:t>Średnia kraju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+mn-lt"/>
                        </a:rPr>
                        <a:t>60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+mn-lt"/>
                        </a:rPr>
                        <a:t>5</a:t>
                      </a:r>
                      <a:r>
                        <a:rPr lang="pl-PL" sz="2400" dirty="0" smtClean="0">
                          <a:effectLst/>
                          <a:latin typeface="+mn-lt"/>
                        </a:rPr>
                        <a:t>7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</a:rPr>
                        <a:t>67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875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ósmoklasisty – j. polski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4149" y="1228297"/>
            <a:ext cx="1955687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85" y="1369550"/>
            <a:ext cx="10750560" cy="505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53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4716"/>
            <a:ext cx="10515600" cy="90075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ósmoklasisty – matematyka</a:t>
            </a:r>
            <a:endParaRPr lang="pl-PL" sz="32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60" y="1112020"/>
            <a:ext cx="10683484" cy="549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98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089485" y="241826"/>
            <a:ext cx="6409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uczniów w szkołach i przedszkolach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47614"/>
              </p:ext>
            </p:extLst>
          </p:nvPr>
        </p:nvGraphicFramePr>
        <p:xfrm>
          <a:off x="923544" y="905256"/>
          <a:ext cx="10186417" cy="5845630"/>
        </p:xfrm>
        <a:graphic>
          <a:graphicData uri="http://schemas.openxmlformats.org/drawingml/2006/table">
            <a:tbl>
              <a:tblPr/>
              <a:tblGrid>
                <a:gridCol w="2032429"/>
                <a:gridCol w="1695897"/>
                <a:gridCol w="2032429"/>
                <a:gridCol w="2370063"/>
                <a:gridCol w="2055599"/>
              </a:tblGrid>
              <a:tr h="1317197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Liczba uczniów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Liczba oddziałów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Liczba uczniów</a:t>
                      </a:r>
                      <a:b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 oddziałach  przedszkolnych w szkołach podstawowych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Liczba oddziałów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Szkoły Podstawowe 2020/2021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Szkoły Podstawowe 2021/2022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3198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Przedszkola 2020/2021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Przedszkola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2021/2022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Razem 2020/2021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3.397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Razem 2021/2022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3.566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904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32013"/>
            <a:ext cx="10515600" cy="85980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ósmoklasisty – j. </a:t>
            </a:r>
            <a:r>
              <a:rPr lang="pl-PL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angielski</a:t>
            </a:r>
            <a:endParaRPr 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3205" y="968990"/>
            <a:ext cx="218348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45465"/>
            <a:ext cx="10552924" cy="554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20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41696"/>
            <a:ext cx="10515600" cy="99465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</a:rPr>
              <a:t>W roku kalendarzowym 2021 budżet oświaty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</a:rPr>
              <a:t>w dziale 801 – oświata i wychowanie  wyniósł </a:t>
            </a:r>
            <a:b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</a:rPr>
              <a:t>70 718 310,41 </a:t>
            </a:r>
            <a:r>
              <a:rPr lang="pl-PL" sz="20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zł,  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</a:rPr>
              <a:t>w dziale 854 – edukacyjna opieka wychowawcza  2 874 896,66 zł. </a:t>
            </a:r>
            <a:r>
              <a:rPr lang="pl-PL" sz="20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Ogółem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</a:rPr>
              <a:t>poniesione wydatki  73 593 207,07 zł.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2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839790"/>
              </p:ext>
            </p:extLst>
          </p:nvPr>
        </p:nvGraphicFramePr>
        <p:xfrm>
          <a:off x="838200" y="2103121"/>
          <a:ext cx="10290048" cy="4078222"/>
        </p:xfrm>
        <a:graphic>
          <a:graphicData uri="http://schemas.openxmlformats.org/drawingml/2006/table">
            <a:tbl>
              <a:tblPr firstRow="1" firstCol="1" bandRow="1"/>
              <a:tblGrid>
                <a:gridCol w="2862057"/>
                <a:gridCol w="2462412"/>
                <a:gridCol w="2512225"/>
                <a:gridCol w="2453354"/>
              </a:tblGrid>
              <a:tr h="749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Wydatki na płace i pochodne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Wydatki rzeczowe, pozostałe wydatki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Wydatki inwestycyjne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Szkoły podstawowe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29 912 378,61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7 032 721,56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7 321 516,56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Oddziały przedszkolne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1 786 660,63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282 894,35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Przedszkola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4 578 890,54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14 177 542,33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7 380,00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Świetlice szkolne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2 106 011,16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138 399,59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RAZEM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38 383 940,94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21 631 557,83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7 328 896,56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07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0403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/>
              <a:t>Subwencja  oświatowa w 2021 r. –28.539.292,00 </a:t>
            </a:r>
            <a:r>
              <a:rPr lang="pl-PL" b="1" dirty="0" smtClean="0"/>
              <a:t>zł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dirty="0"/>
              <a:t>Subwencja w 2021 r. na ucznia miejskiego </a:t>
            </a:r>
            <a:endParaRPr lang="pl-PL" sz="3200" dirty="0" smtClean="0"/>
          </a:p>
          <a:p>
            <a:pPr marL="0" indent="0" algn="ctr">
              <a:buNone/>
            </a:pPr>
            <a:r>
              <a:rPr lang="pl-PL" sz="3200" dirty="0" smtClean="0"/>
              <a:t>5.966,60 </a:t>
            </a:r>
            <a:r>
              <a:rPr lang="pl-PL" sz="3200" dirty="0"/>
              <a:t>zł ( miesięcznie – 497,22  zł</a:t>
            </a:r>
            <a:r>
              <a:rPr lang="pl-PL" sz="3200" dirty="0" smtClean="0"/>
              <a:t>)</a:t>
            </a:r>
          </a:p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r>
              <a:rPr lang="pl-PL" sz="3200" dirty="0"/>
              <a:t>Subwencja w 2021 r. na ucznia </a:t>
            </a:r>
            <a:r>
              <a:rPr lang="pl-PL" sz="3200" dirty="0" smtClean="0"/>
              <a:t>wiejskiego </a:t>
            </a:r>
          </a:p>
          <a:p>
            <a:pPr marL="0" indent="0" algn="ctr">
              <a:buNone/>
            </a:pPr>
            <a:r>
              <a:rPr lang="pl-PL" sz="3200" dirty="0" smtClean="0"/>
              <a:t>8.353,24 </a:t>
            </a:r>
            <a:r>
              <a:rPr lang="pl-PL" sz="3200" dirty="0"/>
              <a:t>zł ( miesięcznie – 696,10 zł)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3467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6603" y="150125"/>
            <a:ext cx="11905397" cy="15405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Otrzymane dotacje celowe w okresie od 1 stycznia do 31 grudnia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1668"/>
              </p:ext>
            </p:extLst>
          </p:nvPr>
        </p:nvGraphicFramePr>
        <p:xfrm>
          <a:off x="704088" y="1261874"/>
          <a:ext cx="10945367" cy="5056629"/>
        </p:xfrm>
        <a:graphic>
          <a:graphicData uri="http://schemas.openxmlformats.org/drawingml/2006/table">
            <a:tbl>
              <a:tblPr firstRow="1" firstCol="1" bandRow="1"/>
              <a:tblGrid>
                <a:gridCol w="7469881"/>
                <a:gridCol w="3475486"/>
              </a:tblGrid>
              <a:tr h="459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Tytuł dotacji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Otrzymana kwota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Sfinansowanie zakupu wyposażenia szkół w podręczniki oraz materiały edukacyjne i ćwiczenia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452 215,75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Dofinansowanie świadczeń pomocy materialnej dla uczniów o charakterze socjalnym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105 310,00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Dotacja w zakresie wychowania przedszkolnego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1 682 824,00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Dofinansowanie zakupu podręczników „Wyprawka szkolna”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13 155,00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Rządowy program rozwijania szkolnej infrastruktury „Aktywna tablica”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105 000,00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Dofinansowanie zakupu nowości wydawniczych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RAZEM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2 358 504,75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068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Koszt utrzymania ucznia w roku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1650" y="181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304496"/>
              </p:ext>
            </p:extLst>
          </p:nvPr>
        </p:nvGraphicFramePr>
        <p:xfrm>
          <a:off x="942393" y="1203652"/>
          <a:ext cx="10067730" cy="5318445"/>
        </p:xfrm>
        <a:graphic>
          <a:graphicData uri="http://schemas.openxmlformats.org/drawingml/2006/table">
            <a:tbl>
              <a:tblPr firstRow="1" firstCol="1" bandRow="1"/>
              <a:tblGrid>
                <a:gridCol w="3565315"/>
                <a:gridCol w="1691518"/>
                <a:gridCol w="1692603"/>
                <a:gridCol w="1537447"/>
                <a:gridCol w="1580847"/>
              </a:tblGrid>
              <a:tr h="1636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Średnioroczna liczba uczniów w 2021 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Koszt utrzymania ucznia miesięcznie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Subwencja na ucznia w 2021 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Dopłata do subwencji (miesięcznie)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nr 1 w Mosinie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928,03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497,22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430,81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Szkoła Podst. nr 2 - Mosina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853,03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497,22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355,81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Czapurach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827,29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696,10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131,19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Pecnej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999,39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696,10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303,29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Rogalinku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1156,73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696,10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460,63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Rogalinie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1305,55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696,10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609,45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Krośnie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881,08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696,10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184,98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Krosinku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971,85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696,10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275,75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Daszewicach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1059,00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696,10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362,90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041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Oddziały przedszkolne w szkołach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podstawowych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917503"/>
              </p:ext>
            </p:extLst>
          </p:nvPr>
        </p:nvGraphicFramePr>
        <p:xfrm>
          <a:off x="1005840" y="1252727"/>
          <a:ext cx="10347960" cy="5184648"/>
        </p:xfrm>
        <a:graphic>
          <a:graphicData uri="http://schemas.openxmlformats.org/drawingml/2006/table">
            <a:tbl>
              <a:tblPr firstRow="1" firstCol="1" bandRow="1"/>
              <a:tblGrid>
                <a:gridCol w="3664206"/>
                <a:gridCol w="1735794"/>
                <a:gridCol w="1736908"/>
                <a:gridCol w="1577690"/>
                <a:gridCol w="1633362"/>
              </a:tblGrid>
              <a:tr h="159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Oddziały Przedszkolne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Średnioroczna liczba uczniów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Koszt utrzymania ucznia miesięcznie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Subwencja na ucznia 2021 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Dopłata do subwencji (miesięcznie)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nr 1 w Mosinie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499,75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328,16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171,59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Szkoła Podst. nr 2 w Mosinie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298,81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328,16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-29,35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Czapurach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357,51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402,74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-45,23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Pecnej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576,70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402,74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173,96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Rogalinku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441,40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402,74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38,66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Rogalinie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365,27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402,74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-37,47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Krośnie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416,81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402,74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Krosinku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416,22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402,74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Szkoła Podst. w Daszewicach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605,65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402,74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202,91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654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7917" y="589374"/>
            <a:ext cx="10515600" cy="52197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Oddziały przedszkolne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przedszkolach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8777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214266"/>
              </p:ext>
            </p:extLst>
          </p:nvPr>
        </p:nvGraphicFramePr>
        <p:xfrm>
          <a:off x="998376" y="1825625"/>
          <a:ext cx="9871788" cy="3623453"/>
        </p:xfrm>
        <a:graphic>
          <a:graphicData uri="http://schemas.openxmlformats.org/drawingml/2006/table">
            <a:tbl>
              <a:tblPr firstRow="1" firstCol="1" bandRow="1"/>
              <a:tblGrid>
                <a:gridCol w="5068339"/>
                <a:gridCol w="2400955"/>
                <a:gridCol w="2402494"/>
              </a:tblGrid>
              <a:tr h="103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Oddziały Przedszkolne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Średnioroczna liczba uczniów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Koszt utrzymania ucznia miesięcznie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Przedszkole w Krośnie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985,31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Przedszkole nr 2 w Mosinie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1151,58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Przedszkole nr 3 </a:t>
                      </a: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Integracyjne</a:t>
                      </a:r>
                      <a:r>
                        <a:rPr lang="pl-PL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w</a:t>
                      </a: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Mosinie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2587,87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Przedszkole nr 4 w Mosinie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1360,57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Przedszkole w Wiórku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1111,83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892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 i kl.”0” koszty na ucznia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742110"/>
            <a:ext cx="10109787" cy="45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38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Wydatki bieżące (bez dotacji i majątkowych) </a:t>
            </a:r>
            <a:b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przypadające na jednego ucznia w Polsce</a:t>
            </a:r>
            <a:b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źródło: </a:t>
            </a:r>
            <a:r>
              <a:rPr lang="pl-PL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Vulcan</a:t>
            </a:r>
            <a:r>
              <a:rPr lang="pl-PL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sp. z o.o</a:t>
            </a:r>
            <a:r>
              <a:rPr lang="pl-PL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pl-PL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Gmina Mosina 11 622 zł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416" y="1692747"/>
            <a:ext cx="9957816" cy="468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99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Subwencja oświatowa 2015-2021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1444" y="1555845"/>
            <a:ext cx="2561710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796" y="1555845"/>
            <a:ext cx="8872972" cy="51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73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36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Przedszkola:</a:t>
            </a:r>
            <a:r>
              <a:rPr lang="pl-PL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lang="pl-PL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Przedszkole nr 2 „Wesołe Skrzaty” w Mosinie,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Przedszkole nr 3 Integracyjne w Mosinie,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Przedszkole nr 4 „Bajkowy Domek” w Mosinie,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Przedszkole w Zespole Szkół w Krośnie,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Przedszkole w Wiórku.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1175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Oświata i wychowanie 2015-2021 wydatki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23331" y="1528550"/>
            <a:ext cx="2539608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530" y="1619605"/>
            <a:ext cx="8646486" cy="489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67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Edukacyjna opieka wychowawcza 2015-2021 wydatki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199" y="1825625"/>
            <a:ext cx="2469718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841998"/>
            <a:ext cx="8814815" cy="460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121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6248" y="1033028"/>
            <a:ext cx="9248224" cy="55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734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Bieżące wydatki i dochody oświaty samorządowej</a:t>
            </a:r>
            <a:b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źródło: </a:t>
            </a:r>
            <a:r>
              <a:rPr lang="pl-PL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Vulcan</a:t>
            </a:r>
            <a:r>
              <a:rPr lang="pl-PL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sp. z o.o.</a:t>
            </a:r>
            <a:endParaRPr lang="pl-PL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2648" y="1671431"/>
            <a:ext cx="10616184" cy="481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60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912" y="365125"/>
            <a:ext cx="10914888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Luka pomiędzy bieżącymi wydatkami </a:t>
            </a:r>
            <a:b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dochodami 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oświaty samorządowej</a:t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źródło: </a:t>
            </a:r>
            <a:r>
              <a:rPr lang="pl-PL" sz="1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Vulcan</a:t>
            </a:r>
            <a:r>
              <a:rPr lang="pl-PL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sp. z o.o.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376" y="1817723"/>
            <a:ext cx="10430256" cy="46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01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Prezentację przygotowano na podstawie: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Danych z systemu informacji oświatowej </a:t>
            </a:r>
          </a:p>
          <a:p>
            <a:pPr marL="0" indent="0">
              <a:buNone/>
            </a:pPr>
            <a:r>
              <a:rPr lang="pl-PL" dirty="0" smtClean="0"/>
              <a:t>Informacji dot. sprawozdań budżetowych </a:t>
            </a:r>
          </a:p>
          <a:p>
            <a:pPr marL="0" indent="0">
              <a:buNone/>
            </a:pPr>
            <a:r>
              <a:rPr lang="pl-PL" dirty="0" smtClean="0"/>
              <a:t>Informacji przesłanych przez dyrektorów szkół i przedszkoli</a:t>
            </a:r>
          </a:p>
          <a:p>
            <a:pPr marL="0" indent="0">
              <a:buNone/>
            </a:pPr>
            <a:r>
              <a:rPr lang="pl-PL" dirty="0" smtClean="0"/>
              <a:t>Danych przetworzonych przez pracowników Referatu Oświaty i Sportu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Mosina, listopad 2022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280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16817"/>
            <a:ext cx="10515600" cy="732155"/>
          </a:xfrm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31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Szkoły Podstawowe:</a:t>
            </a:r>
            <a:r>
              <a:rPr lang="pl-PL" sz="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lang="pl-PL" sz="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4979963"/>
          </a:xfrm>
        </p:spPr>
        <p:txBody>
          <a:bodyPr>
            <a:normAutofit fontScale="3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nr 1 w Mosinie,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nr 2 w Mosinie,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im. Adama Wodziczki w Rogalinku,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im. Prezydenta RP Edwarda Raczyńskiego w Rogalinie,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im. Arkadego Fiedlera w Czapurach,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im. Kawalerów Orderu Uśmiechu w Daszewicach,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im. 15. Pułku Ułanów Poznańskich w Zespole Szkół w Krośnie,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„Pod Lipami” w Krosinku,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5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Szkoła Podstawowa w Pecnej.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3144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5878" y="2565918"/>
            <a:ext cx="7806222" cy="257395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799" y="365124"/>
            <a:ext cx="15051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94" y="1111573"/>
            <a:ext cx="10854444" cy="511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289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994429"/>
              </p:ext>
            </p:extLst>
          </p:nvPr>
        </p:nvGraphicFramePr>
        <p:xfrm>
          <a:off x="1490472" y="1399031"/>
          <a:ext cx="9281160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5878961"/>
                <a:gridCol w="3402199"/>
              </a:tblGrid>
              <a:tr h="511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Nazwa szkoły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Uczniowie o statusie uchodźcy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 Krosinko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ZSz w Krośnie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 2 Mosina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 1 Mosina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 Pecna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 Rogalin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 Czapury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 Daszewice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 Rogalinek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razem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Uczniowie o statusie uchodźcy maj 2022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9857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001" y="210951"/>
            <a:ext cx="11054685" cy="1067890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Dane statystyczne dotyczące liczby oddziałów i uczniów w szkołach i placówkach w Gminie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Mosina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4882" y="2320121"/>
            <a:ext cx="18297410" cy="378273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63" y="891172"/>
            <a:ext cx="10975523" cy="581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916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Realizacja obowiązku szkolnego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927513"/>
              </p:ext>
            </p:extLst>
          </p:nvPr>
        </p:nvGraphicFramePr>
        <p:xfrm>
          <a:off x="1310185" y="2169994"/>
          <a:ext cx="9648967" cy="2770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2077"/>
                <a:gridCol w="4836890"/>
              </a:tblGrid>
              <a:tr h="1865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Liczba uczniów spoza Gminy Mosina w szkołach podstawowych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Liczba uczniów z Gminy Mosina uczęszczających do szkół w innych gminach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04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(było 2019 – 129, 2020 - 131) </a:t>
                      </a:r>
                      <a:r>
                        <a:rPr lang="pl-PL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(było 2019 – 486, 2020 – 516 ) </a:t>
                      </a:r>
                      <a:r>
                        <a:rPr lang="pl-PL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506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099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przedszkolna – inne gminy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</a:rPr>
              <a:t>Liczba dzieci spoza Gminy Mosina uczęszczających do niepublicznych przedszkoli w Gminie Mosina: Poznań (14), Puszczykowo (3), Kórnik (29), Komorniki (7), Czempiń (3), Stęszew (4), Brodnica (5) – RAZEM: 65 dzieci (w ubiegłym roku było 82 dzieci).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</a:rPr>
              <a:t>Liczba dzieci z Gminy Mosina objętych opieką przedszkolną w innych gminach: Brodnica (11), Poznań (57), Kórnik (31), Puszczykowo (117), Komorniki (3), Luboń (7), Czempiń (3), Śrem (3), Stęszew (1), Kostrzyn (1).  RAZEM 234 dzieci (w roku biegłym 213).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1322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1790</Words>
  <Application>Microsoft Office PowerPoint</Application>
  <PresentationFormat>Panoramiczny</PresentationFormat>
  <Paragraphs>613</Paragraphs>
  <Slides>35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Motyw pakietu Office</vt:lpstr>
      <vt:lpstr>  Informacja o stanie realizacji  zadań oświatowych  w Gminie Mosina za rok szkolny 2021/2022</vt:lpstr>
      <vt:lpstr>Prezentacja programu PowerPoint</vt:lpstr>
      <vt:lpstr>Przedszkola: </vt:lpstr>
      <vt:lpstr>Szkoły Podstawowe: </vt:lpstr>
      <vt:lpstr>Prezentacja programu PowerPoint</vt:lpstr>
      <vt:lpstr>Uczniowie o statusie uchodźcy maj 2022</vt:lpstr>
      <vt:lpstr>Dane statystyczne dotyczące liczby oddziałów i uczniów w szkołach i placówkach w Gminie Mosina </vt:lpstr>
      <vt:lpstr>Realizacja obowiązku szkolnego</vt:lpstr>
      <vt:lpstr>Opieka przedszkolna – inne gminy</vt:lpstr>
      <vt:lpstr>Pracownicy pedagogiczni – formy zatrudnienia</vt:lpstr>
      <vt:lpstr>Zatrudnienie wg stopni awansu zawodowego</vt:lpstr>
      <vt:lpstr>Baza szkół</vt:lpstr>
      <vt:lpstr>Wspomaganie uczniów i rozwijanie zainteresowań</vt:lpstr>
      <vt:lpstr>Porównanie liczby uczniów z orzeczeniami o potrzebie kształcenia specjalnego</vt:lpstr>
      <vt:lpstr>Wybrane aspekty dot. promocji do klasy programowo wyższej</vt:lpstr>
      <vt:lpstr>Świetlice szkolne i biblioteki</vt:lpstr>
      <vt:lpstr>Egzaminy klas ósmych  486 uczniów przystępujących do egzaminu  w terminie od 24 do 26 maja 2022 r.</vt:lpstr>
      <vt:lpstr>Egzamin ósmoklasisty – j. polski</vt:lpstr>
      <vt:lpstr>Egzamin ósmoklasisty – matematyka</vt:lpstr>
      <vt:lpstr>Egzamin ósmoklasisty – j. angielski</vt:lpstr>
      <vt:lpstr>W roku kalendarzowym 2021 budżet oświaty w dziale 801 – oświata i wychowanie  wyniósł  70 718 310,41 zł,   w dziale 854 – edukacyjna opieka wychowawcza  2 874 896,66 zł.  Ogółem poniesione wydatki  73 593 207,07 zł. </vt:lpstr>
      <vt:lpstr>Subwencja  oświatowa w 2021 r. –28.539.292,00 zł </vt:lpstr>
      <vt:lpstr>Otrzymane dotacje celowe w okresie od 1 stycznia do 31 grudnia 2021 r. </vt:lpstr>
      <vt:lpstr>Koszt utrzymania ucznia w roku 2021  szkoły podstawowe </vt:lpstr>
      <vt:lpstr>Oddziały przedszkolne w szkołach podstawowych </vt:lpstr>
      <vt:lpstr>Oddziały przedszkolne w przedszkolach </vt:lpstr>
      <vt:lpstr>Szkoły podstawowe i kl.”0” koszty na ucznia</vt:lpstr>
      <vt:lpstr>Wydatki bieżące (bez dotacji i majątkowych)  przypadające na jednego ucznia w Polsce źródło: Vulcan sp. z o.o. Gmina Mosina 11 622 zł</vt:lpstr>
      <vt:lpstr>Subwencja oświatowa 2015-2021</vt:lpstr>
      <vt:lpstr>Oświata i wychowanie 2015-2021 wydatki</vt:lpstr>
      <vt:lpstr>Edukacyjna opieka wychowawcza 2015-2021 wydatki</vt:lpstr>
      <vt:lpstr>Prezentacja programu PowerPoint</vt:lpstr>
      <vt:lpstr>Bieżące wydatki i dochody oświaty samorządowej źródło: Vulcan sp. z o.o.</vt:lpstr>
      <vt:lpstr>Luka pomiędzy bieżącymi wydatkami  a dochodami oświaty samorządowej źródło: Vulcan sp. z o.o.</vt:lpstr>
      <vt:lpstr>Prezentację przygotowano na podstawie: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 zadań oświatowych  w Gminie Mosina za rok szkolny 2020/2021</dc:title>
  <dc:creator>Anna Balcerek-Kałek</dc:creator>
  <cp:lastModifiedBy>Anna Balcerek-Kałek</cp:lastModifiedBy>
  <cp:revision>53</cp:revision>
  <cp:lastPrinted>2021-11-17T11:26:55Z</cp:lastPrinted>
  <dcterms:created xsi:type="dcterms:W3CDTF">2021-11-16T09:39:18Z</dcterms:created>
  <dcterms:modified xsi:type="dcterms:W3CDTF">2022-12-14T08:22:41Z</dcterms:modified>
</cp:coreProperties>
</file>