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98" r:id="rId5"/>
    <p:sldId id="265" r:id="rId6"/>
    <p:sldId id="294" r:id="rId7"/>
    <p:sldId id="262" r:id="rId8"/>
    <p:sldId id="277" r:id="rId9"/>
    <p:sldId id="279" r:id="rId10"/>
    <p:sldId id="275" r:id="rId11"/>
    <p:sldId id="299" r:id="rId12"/>
    <p:sldId id="300" r:id="rId13"/>
    <p:sldId id="269" r:id="rId14"/>
    <p:sldId id="270" r:id="rId15"/>
    <p:sldId id="297" r:id="rId16"/>
    <p:sldId id="263" r:id="rId17"/>
    <p:sldId id="267" r:id="rId18"/>
    <p:sldId id="268" r:id="rId19"/>
    <p:sldId id="273" r:id="rId20"/>
    <p:sldId id="292" r:id="rId21"/>
    <p:sldId id="295" r:id="rId22"/>
    <p:sldId id="311" r:id="rId23"/>
    <p:sldId id="301" r:id="rId24"/>
    <p:sldId id="302" r:id="rId25"/>
    <p:sldId id="303" r:id="rId26"/>
    <p:sldId id="304" r:id="rId27"/>
    <p:sldId id="314" r:id="rId28"/>
    <p:sldId id="317" r:id="rId29"/>
    <p:sldId id="310" r:id="rId30"/>
    <p:sldId id="316" r:id="rId31"/>
    <p:sldId id="312" r:id="rId32"/>
    <p:sldId id="313" r:id="rId33"/>
    <p:sldId id="309" r:id="rId34"/>
    <p:sldId id="315" r:id="rId35"/>
    <p:sldId id="305" r:id="rId36"/>
    <p:sldId id="306" r:id="rId37"/>
    <p:sldId id="308" r:id="rId38"/>
    <p:sldId id="307" r:id="rId39"/>
    <p:sldId id="318" r:id="rId40"/>
    <p:sldId id="319" r:id="rId41"/>
    <p:sldId id="320" r:id="rId42"/>
    <p:sldId id="271" r:id="rId43"/>
    <p:sldId id="296" r:id="rId44"/>
    <p:sldId id="290" r:id="rId45"/>
  </p:sldIdLst>
  <p:sldSz cx="12192000" cy="6858000"/>
  <p:notesSz cx="6797675" cy="98742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Wykres%20w%20programie%20Microsoft%20PowerPoin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Dochody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055555555555548E-2"/>
                  <c:y val="-9.2590769903762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56933508311461"/>
                      <c:h val="0.149537037037037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38-492E-ABB8-314805F75CFD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68044619422571"/>
                      <c:h val="0.149537037037037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238-492E-ABB8-314805F75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Arkusz7!$C$35:$D$35</c:f>
              <c:strCache>
                <c:ptCount val="2"/>
                <c:pt idx="0">
                  <c:v>plan</c:v>
                </c:pt>
                <c:pt idx="1">
                  <c:v>wykonanie</c:v>
                </c:pt>
              </c:strCache>
            </c:strRef>
          </c:cat>
          <c:val>
            <c:numRef>
              <c:f>Arkusz7!$C$36:$D$36</c:f>
              <c:numCache>
                <c:formatCode>#,##0.00</c:formatCode>
                <c:ptCount val="2"/>
                <c:pt idx="0">
                  <c:v>207618942.86000001</c:v>
                </c:pt>
                <c:pt idx="1">
                  <c:v>211090325.83000001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38-492E-ABB8-314805F75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0788368"/>
        <c:axId val="770795440"/>
      </c:barChart>
      <c:catAx>
        <c:axId val="77078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0795440"/>
        <c:crosses val="autoZero"/>
        <c:auto val="1"/>
        <c:lblAlgn val="ctr"/>
        <c:lblOffset val="100"/>
        <c:noMultiLvlLbl val="0"/>
      </c:catAx>
      <c:valAx>
        <c:axId val="7707954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70788368"/>
        <c:crosses val="autoZero"/>
        <c:crossBetween val="between"/>
        <c:minorUnit val="200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Subwencja</a:t>
            </a:r>
            <a:r>
              <a:rPr lang="pl-PL" baseline="0" dirty="0"/>
              <a:t> oświatowa i wydatki bieżące w dziale 801 i 854</a:t>
            </a:r>
            <a:endParaRPr lang="pl-P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'Arkusz3 (2)'!$B$47</c:f>
              <c:strCache>
                <c:ptCount val="1"/>
                <c:pt idx="0">
                  <c:v>Subwencja otrzymana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'Arkusz3 (2)'!$A$48:$A$52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'Arkusz3 (2)'!$B$48:$B$52</c:f>
              <c:numCache>
                <c:formatCode>#,##0.00</c:formatCode>
                <c:ptCount val="5"/>
                <c:pt idx="0">
                  <c:v>21248428</c:v>
                </c:pt>
                <c:pt idx="1">
                  <c:v>22683154</c:v>
                </c:pt>
                <c:pt idx="2">
                  <c:v>25891660</c:v>
                </c:pt>
                <c:pt idx="3">
                  <c:v>26737872</c:v>
                </c:pt>
                <c:pt idx="4">
                  <c:v>29094270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D6-4E9A-A106-DAEE7C9CBFAC}"/>
            </c:ext>
          </c:extLst>
        </c:ser>
        <c:ser>
          <c:idx val="1"/>
          <c:order val="1"/>
          <c:tx>
            <c:strRef>
              <c:f>'Arkusz3 (2)'!$C$47</c:f>
              <c:strCache>
                <c:ptCount val="1"/>
                <c:pt idx="0">
                  <c:v>Wykonane wydatki bieżące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'Arkusz3 (2)'!$A$48:$A$52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'Arkusz3 (2)'!$C$48:$C$52</c:f>
              <c:numCache>
                <c:formatCode>#,##0.00</c:formatCode>
                <c:ptCount val="5"/>
                <c:pt idx="0">
                  <c:v>44062971.149999999</c:v>
                </c:pt>
                <c:pt idx="1">
                  <c:v>46407809.580000006</c:v>
                </c:pt>
                <c:pt idx="2">
                  <c:v>51704087.100000001</c:v>
                </c:pt>
                <c:pt idx="3">
                  <c:v>57940217.440000005</c:v>
                </c:pt>
                <c:pt idx="4">
                  <c:v>65938504.950000003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D6-4E9A-A106-DAEE7C9CBFA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89463919"/>
        <c:axId val="989465167"/>
      </c:lineChart>
      <c:catAx>
        <c:axId val="989463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89465167"/>
        <c:crosses val="autoZero"/>
        <c:auto val="1"/>
        <c:lblAlgn val="ctr"/>
        <c:lblOffset val="100"/>
        <c:noMultiLvlLbl val="0"/>
      </c:catAx>
      <c:valAx>
        <c:axId val="989465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989463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17774447321001E-2"/>
          <c:y val="7.3554664273768833E-2"/>
          <c:w val="0.88242154055609356"/>
          <c:h val="0.68918727453053308"/>
        </c:manualLayout>
      </c:layout>
      <c:lineChart>
        <c:grouping val="standard"/>
        <c:varyColors val="0"/>
        <c:ser>
          <c:idx val="0"/>
          <c:order val="0"/>
          <c:tx>
            <c:strRef>
              <c:f>Arkusz1!$A$37</c:f>
              <c:strCache>
                <c:ptCount val="1"/>
                <c:pt idx="0">
                  <c:v>Wskaźnik planowanej kwoty spłaty zobowiązań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3"/>
              <c:layout>
                <c:manualLayout>
                  <c:x val="8.9120350065537042E-3"/>
                  <c:y val="2.49916139587321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495888584525239E-2"/>
                      <c:h val="4.07940037080228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C9B-4400-9501-1F5F37602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Arkusz1!$B$35:$L$36</c:f>
              <c:multiLvlStrCache>
                <c:ptCount val="7"/>
                <c:lvl>
                  <c:pt idx="0">
                    <c:v>2021</c:v>
                  </c:pt>
                  <c:pt idx="1">
                    <c:v>2022</c:v>
                  </c:pt>
                  <c:pt idx="2">
                    <c:v>2023</c:v>
                  </c:pt>
                  <c:pt idx="3">
                    <c:v>2024</c:v>
                  </c:pt>
                  <c:pt idx="4">
                    <c:v>2025</c:v>
                  </c:pt>
                  <c:pt idx="5">
                    <c:v>2026</c:v>
                  </c:pt>
                  <c:pt idx="6">
                    <c:v>2027</c:v>
                  </c:pt>
                </c:lvl>
                <c:lvl>
                  <c:pt idx="0">
                    <c:v>Rok</c:v>
                  </c:pt>
                </c:lvl>
              </c:multiLvlStrCache>
            </c:multiLvlStrRef>
          </c:cat>
          <c:val>
            <c:numRef>
              <c:f>Arkusz1!$B$37:$L$37</c:f>
              <c:numCache>
                <c:formatCode>0.00%</c:formatCode>
                <c:ptCount val="7"/>
                <c:pt idx="0">
                  <c:v>8.2100000000000006E-2</c:v>
                </c:pt>
                <c:pt idx="1">
                  <c:v>8.8700000000000001E-2</c:v>
                </c:pt>
                <c:pt idx="2">
                  <c:v>6.0499999999999998E-2</c:v>
                </c:pt>
                <c:pt idx="3">
                  <c:v>8.3099999999999993E-2</c:v>
                </c:pt>
                <c:pt idx="4">
                  <c:v>8.6900000000000005E-2</c:v>
                </c:pt>
                <c:pt idx="5">
                  <c:v>5.74E-2</c:v>
                </c:pt>
                <c:pt idx="6">
                  <c:v>6.7900000000000002E-2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F1-4FE6-9EE1-FAD12BDD7EF2}"/>
            </c:ext>
          </c:extLst>
        </c:ser>
        <c:ser>
          <c:idx val="1"/>
          <c:order val="1"/>
          <c:tx>
            <c:strRef>
              <c:f>Arkusz1!$A$38</c:f>
              <c:strCache>
                <c:ptCount val="1"/>
                <c:pt idx="0">
                  <c:v>Dopuszczalny limit spłaty zobowiązań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Arkusz1!$B$35:$L$36</c:f>
              <c:multiLvlStrCache>
                <c:ptCount val="7"/>
                <c:lvl>
                  <c:pt idx="0">
                    <c:v>2021</c:v>
                  </c:pt>
                  <c:pt idx="1">
                    <c:v>2022</c:v>
                  </c:pt>
                  <c:pt idx="2">
                    <c:v>2023</c:v>
                  </c:pt>
                  <c:pt idx="3">
                    <c:v>2024</c:v>
                  </c:pt>
                  <c:pt idx="4">
                    <c:v>2025</c:v>
                  </c:pt>
                  <c:pt idx="5">
                    <c:v>2026</c:v>
                  </c:pt>
                  <c:pt idx="6">
                    <c:v>2027</c:v>
                  </c:pt>
                </c:lvl>
                <c:lvl>
                  <c:pt idx="0">
                    <c:v>Rok</c:v>
                  </c:pt>
                </c:lvl>
              </c:multiLvlStrCache>
            </c:multiLvlStrRef>
          </c:cat>
          <c:val>
            <c:numRef>
              <c:f>Arkusz1!$B$38:$L$38</c:f>
              <c:numCache>
                <c:formatCode>0.00%</c:formatCode>
                <c:ptCount val="7"/>
                <c:pt idx="0">
                  <c:v>0.15640000000000001</c:v>
                </c:pt>
                <c:pt idx="1">
                  <c:v>0.12970000000000001</c:v>
                </c:pt>
                <c:pt idx="2">
                  <c:v>0.1095</c:v>
                </c:pt>
                <c:pt idx="3">
                  <c:v>0.1062</c:v>
                </c:pt>
                <c:pt idx="4">
                  <c:v>9.8199999999999996E-2</c:v>
                </c:pt>
                <c:pt idx="5">
                  <c:v>0.1002</c:v>
                </c:pt>
                <c:pt idx="6">
                  <c:v>9.5299999999999996E-2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F1-4FE6-9EE1-FAD12BDD7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2218975"/>
        <c:axId val="1672219391"/>
      </c:lineChart>
      <c:catAx>
        <c:axId val="16722189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72219391"/>
        <c:crosses val="autoZero"/>
        <c:auto val="1"/>
        <c:lblAlgn val="ctr"/>
        <c:lblOffset val="100"/>
        <c:noMultiLvlLbl val="0"/>
      </c:catAx>
      <c:valAx>
        <c:axId val="1672219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72218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986142171291703E-2"/>
          <c:y val="0.87737041765470181"/>
          <c:w val="0.85264603300300235"/>
          <c:h val="9.4826557653512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D3-4D73-8E54-5CFD6C80A5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0D3-4D73-8E54-5CFD6C80A5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0D3-4D73-8E54-5CFD6C80A5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0D3-4D73-8E54-5CFD6C80A5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0D3-4D73-8E54-5CFD6C80A5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0D3-4D73-8E54-5CFD6C80A5A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0D3-4D73-8E54-5CFD6C80A5A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0D3-4D73-8E54-5CFD6C80A5A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0D3-4D73-8E54-5CFD6C80A5A0}"/>
              </c:ext>
            </c:extLst>
          </c:dPt>
          <c:dLbls>
            <c:dLbl>
              <c:idx val="0"/>
              <c:layout>
                <c:manualLayout>
                  <c:x val="1.706656059627306E-2"/>
                  <c:y val="5.1943314177731625E-2"/>
                </c:manualLayout>
              </c:layout>
              <c:tx>
                <c:rich>
                  <a:bodyPr/>
                  <a:lstStyle/>
                  <a:p>
                    <a:fld id="{E09FE46F-7E4B-4745-A62D-C5717C8C4570}" type="CATEGORYNAME">
                      <a:rPr lang="pl-PL">
                        <a:solidFill>
                          <a:sysClr val="windowText" lastClr="000000"/>
                        </a:solidFill>
                      </a:rPr>
                      <a:pPr/>
                      <a:t>[NAZWA KATEGORII]</a:t>
                    </a:fld>
                    <a:r>
                      <a:rPr lang="pl-PL" baseline="0" dirty="0">
                        <a:solidFill>
                          <a:sysClr val="windowText" lastClr="000000"/>
                        </a:solidFill>
                      </a:rPr>
                      <a:t>; </a:t>
                    </a:r>
                    <a:fld id="{9F6662DA-C046-4E82-8EC4-E430480ECDEC}" type="VALUE">
                      <a:rPr lang="pl-PL" baseline="0">
                        <a:solidFill>
                          <a:sysClr val="windowText" lastClr="000000"/>
                        </a:solidFill>
                      </a:rPr>
                      <a:pPr/>
                      <a:t>[WARTOŚĆ]</a:t>
                    </a:fld>
                    <a:r>
                      <a:rPr lang="pl-PL" baseline="0" dirty="0">
                        <a:solidFill>
                          <a:sysClr val="windowText" lastClr="000000"/>
                        </a:solidFill>
                      </a:rPr>
                      <a:t>; </a:t>
                    </a:r>
                    <a:fld id="{301B56AA-CB02-4124-978F-C20422E49DB2}" type="PERCENTAGE">
                      <a:rPr lang="pl-PL" baseline="0">
                        <a:solidFill>
                          <a:sysClr val="windowText" lastClr="000000"/>
                        </a:solidFill>
                      </a:rPr>
                      <a:pPr/>
                      <a:t>[PROCENTOWE]</a:t>
                    </a:fld>
                    <a:endParaRPr lang="pl-PL" baseline="0" dirty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0D3-4D73-8E54-5CFD6C80A5A0}"/>
                </c:ext>
              </c:extLst>
            </c:dLbl>
            <c:dLbl>
              <c:idx val="1"/>
              <c:layout>
                <c:manualLayout>
                  <c:x val="3.5787525039446249E-3"/>
                  <c:y val="-6.956602434563943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61166995090319"/>
                      <c:h val="7.44798250293318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0D3-4D73-8E54-5CFD6C80A5A0}"/>
                </c:ext>
              </c:extLst>
            </c:dLbl>
            <c:dLbl>
              <c:idx val="2"/>
              <c:layout>
                <c:manualLayout>
                  <c:x val="4.7024764265577911E-2"/>
                  <c:y val="-6.6691177221524359E-2"/>
                </c:manualLayout>
              </c:layout>
              <c:tx>
                <c:rich>
                  <a:bodyPr/>
                  <a:lstStyle/>
                  <a:p>
                    <a:fld id="{565AFBFC-9D4B-44B6-A7FB-283EABDF099D}" type="CATEGORYNAME">
                      <a:rPr lang="pl-PL"/>
                      <a:pPr/>
                      <a:t>[NAZWA KATEGORII]</a:t>
                    </a:fld>
                    <a:r>
                      <a:rPr lang="pl-PL" dirty="0"/>
                      <a:t>(bez</a:t>
                    </a:r>
                    <a:r>
                      <a:rPr lang="pl-PL" baseline="0" dirty="0"/>
                      <a:t> 500+); </a:t>
                    </a:r>
                    <a:fld id="{709CE3C2-6304-467D-BACC-7FAA8E381A55}" type="VALUE">
                      <a:rPr lang="pl-PL" baseline="0"/>
                      <a:pPr/>
                      <a:t>[WARTOŚĆ]</a:t>
                    </a:fld>
                    <a:r>
                      <a:rPr lang="pl-PL" baseline="0" dirty="0"/>
                      <a:t>; </a:t>
                    </a:r>
                    <a:fld id="{2EC7F58A-53D3-407B-AE4F-2CF5FA2C04F8}" type="PERCENTAGE">
                      <a:rPr lang="pl-PL" baseline="0"/>
                      <a:pPr/>
                      <a:t>[PROCENTOWE]</a:t>
                    </a:fld>
                    <a:endParaRPr lang="pl-PL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0D3-4D73-8E54-5CFD6C80A5A0}"/>
                </c:ext>
              </c:extLst>
            </c:dLbl>
            <c:dLbl>
              <c:idx val="4"/>
              <c:layout>
                <c:manualLayout>
                  <c:x val="-8.1654202946853854E-2"/>
                  <c:y val="-4.948534988345821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D3-4D73-8E54-5CFD6C80A5A0}"/>
                </c:ext>
              </c:extLst>
            </c:dLbl>
            <c:dLbl>
              <c:idx val="5"/>
              <c:layout>
                <c:manualLayout>
                  <c:x val="-4.2561643476776148E-3"/>
                  <c:y val="-3.59738589812818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D3-4D73-8E54-5CFD6C80A5A0}"/>
                </c:ext>
              </c:extLst>
            </c:dLbl>
            <c:dLbl>
              <c:idx val="6"/>
              <c:layout>
                <c:manualLayout>
                  <c:x val="4.8776455026455029E-2"/>
                  <c:y val="-7.157150741936382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0D3-4D73-8E54-5CFD6C80A5A0}"/>
                </c:ext>
              </c:extLst>
            </c:dLbl>
            <c:dLbl>
              <c:idx val="8"/>
              <c:layout>
                <c:manualLayout>
                  <c:x val="9.5608892823917754E-2"/>
                  <c:y val="2.8823461698657834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0D3-4D73-8E54-5CFD6C80A5A0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'[Wykres w programie Microsoft Word]Arkusz2'!$A$27:$A$35</c:f>
              <c:strCache>
                <c:ptCount val="9"/>
                <c:pt idx="0">
                  <c:v>Udział w podatku dochodowym od osób fizycznych</c:v>
                </c:pt>
                <c:pt idx="1">
                  <c:v>Subwencja oświatowa</c:v>
                </c:pt>
                <c:pt idx="2">
                  <c:v>Dotacje na zadania zlecone</c:v>
                </c:pt>
                <c:pt idx="3">
                  <c:v>Dotacje na zadania własne</c:v>
                </c:pt>
                <c:pt idx="4">
                  <c:v>Podatki i opłaty</c:v>
                </c:pt>
                <c:pt idx="5">
                  <c:v>Dochody majątkowe</c:v>
                </c:pt>
                <c:pt idx="6">
                  <c:v>Świadczenia 500+</c:v>
                </c:pt>
                <c:pt idx="7">
                  <c:v>Uzupełnienie subwencji ogólnej</c:v>
                </c:pt>
                <c:pt idx="8">
                  <c:v>Pozostałe dochody </c:v>
                </c:pt>
              </c:strCache>
            </c:strRef>
          </c:cat>
          <c:val>
            <c:numRef>
              <c:f>'[Wykres w programie Microsoft Word]Arkusz2'!$B$27:$B$35</c:f>
              <c:numCache>
                <c:formatCode>#,##0.00</c:formatCode>
                <c:ptCount val="9"/>
                <c:pt idx="0">
                  <c:v>51354521</c:v>
                </c:pt>
                <c:pt idx="1">
                  <c:v>29094270</c:v>
                </c:pt>
                <c:pt idx="2">
                  <c:v>9613583.9200000018</c:v>
                </c:pt>
                <c:pt idx="3">
                  <c:v>2990374.78</c:v>
                </c:pt>
                <c:pt idx="4">
                  <c:v>46913881.759999998</c:v>
                </c:pt>
                <c:pt idx="5">
                  <c:v>16027434.619999999</c:v>
                </c:pt>
                <c:pt idx="6">
                  <c:v>45422272.420000002</c:v>
                </c:pt>
                <c:pt idx="7">
                  <c:v>7207626</c:v>
                </c:pt>
                <c:pt idx="8">
                  <c:v>2466361.3299999982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0D3-4D73-8E54-5CFD6C80A5A0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50D3-4D73-8E54-5CFD6C80A5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50D3-4D73-8E54-5CFD6C80A5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50D3-4D73-8E54-5CFD6C80A5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A-50D3-4D73-8E54-5CFD6C80A5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C-50D3-4D73-8E54-5CFD6C80A5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E-50D3-4D73-8E54-5CFD6C80A5A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0-50D3-4D73-8E54-5CFD6C80A5A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50D3-4D73-8E54-5CFD6C80A5A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50D3-4D73-8E54-5CFD6C80A5A0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'[Wykres w programie Microsoft Word]Arkusz2'!$A$27:$A$35</c:f>
              <c:strCache>
                <c:ptCount val="9"/>
                <c:pt idx="0">
                  <c:v>Udział w podatku dochodowym od osób fizycznych</c:v>
                </c:pt>
                <c:pt idx="1">
                  <c:v>Subwencja oświatowa</c:v>
                </c:pt>
                <c:pt idx="2">
                  <c:v>Dotacje na zadania zlecone</c:v>
                </c:pt>
                <c:pt idx="3">
                  <c:v>Dotacje na zadania własne</c:v>
                </c:pt>
                <c:pt idx="4">
                  <c:v>Podatki i opłaty</c:v>
                </c:pt>
                <c:pt idx="5">
                  <c:v>Dochody majątkowe</c:v>
                </c:pt>
                <c:pt idx="6">
                  <c:v>Świadczenia 500+</c:v>
                </c:pt>
                <c:pt idx="7">
                  <c:v>Uzupełnienie subwencji ogólnej</c:v>
                </c:pt>
                <c:pt idx="8">
                  <c:v>Pozostałe dochody </c:v>
                </c:pt>
              </c:strCache>
            </c:strRef>
          </c:cat>
          <c:val>
            <c:numRef>
              <c:f>'[Wykres w programie Microsoft Word]Arkusz2'!$C$27:$C$35</c:f>
              <c:numCache>
                <c:formatCode>0.00%</c:formatCode>
                <c:ptCount val="9"/>
                <c:pt idx="0">
                  <c:v>0.2432822101063882</c:v>
                </c:pt>
                <c:pt idx="1">
                  <c:v>0.13782853328593966</c:v>
                </c:pt>
                <c:pt idx="2">
                  <c:v>4.5542513055488058E-2</c:v>
                </c:pt>
                <c:pt idx="3">
                  <c:v>1.4166327936829638E-2</c:v>
                </c:pt>
                <c:pt idx="4">
                  <c:v>0.22224553198037952</c:v>
                </c:pt>
                <c:pt idx="5">
                  <c:v>7.5926902651652417E-2</c:v>
                </c:pt>
                <c:pt idx="6">
                  <c:v>0.21517931833873091</c:v>
                </c:pt>
                <c:pt idx="8">
                  <c:v>1.1683914553176937E-2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50D3-4D73-8E54-5CFD6C80A5A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solidFill>
                  <a:srgbClr val="0070C0"/>
                </a:solidFill>
              </a:rPr>
              <a:t>Podatek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dochodowy</a:t>
            </a:r>
            <a:r>
              <a:rPr lang="en-US" sz="1600" b="1" dirty="0">
                <a:solidFill>
                  <a:srgbClr val="0070C0"/>
                </a:solidFill>
              </a:rPr>
              <a:t> od </a:t>
            </a:r>
            <a:r>
              <a:rPr lang="en-US" sz="1600" b="1" dirty="0" err="1">
                <a:solidFill>
                  <a:srgbClr val="0070C0"/>
                </a:solidFill>
                <a:latin typeface="+mn-lt"/>
              </a:rPr>
              <a:t>osób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fizycznych</a:t>
            </a:r>
            <a:r>
              <a:rPr lang="pl-PL" sz="1600" b="1" dirty="0">
                <a:solidFill>
                  <a:srgbClr val="0070C0"/>
                </a:solidFill>
              </a:rPr>
              <a:t> na dzień 31.12.2021</a:t>
            </a:r>
            <a:endParaRPr lang="en-US" sz="1600" b="1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126823520402124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Arkusz3!$E$4</c:f>
              <c:strCache>
                <c:ptCount val="1"/>
                <c:pt idx="0">
                  <c:v>Podatek dochodowy od osób fizycznych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Arkusz3!$F$3:$G$3</c:f>
              <c:strCache>
                <c:ptCount val="2"/>
                <c:pt idx="0">
                  <c:v>Plan </c:v>
                </c:pt>
                <c:pt idx="1">
                  <c:v>Wykonanie</c:v>
                </c:pt>
              </c:strCache>
            </c:strRef>
          </c:cat>
          <c:val>
            <c:numRef>
              <c:f>Arkusz3!$F$4:$G$4</c:f>
              <c:numCache>
                <c:formatCode>#,##0.00</c:formatCode>
                <c:ptCount val="2"/>
                <c:pt idx="0">
                  <c:v>47443625</c:v>
                </c:pt>
                <c:pt idx="1">
                  <c:v>51354521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F-40C2-9908-94E950891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95712"/>
        <c:axId val="35797248"/>
      </c:barChart>
      <c:catAx>
        <c:axId val="3579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797248"/>
        <c:crosses val="autoZero"/>
        <c:auto val="1"/>
        <c:lblAlgn val="ctr"/>
        <c:lblOffset val="100"/>
        <c:noMultiLvlLbl val="0"/>
      </c:catAx>
      <c:valAx>
        <c:axId val="357972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6350"/>
            <a:effectLst>
              <a:outerShdw blurRad="50800" dist="50800" dir="5400000" sx="1000" sy="1000" algn="ctr" rotWithShape="0">
                <a:schemeClr val="tx1">
                  <a:alpha val="43000"/>
                </a:schemeClr>
              </a:outerShdw>
            </a:effectLst>
          </c:spPr>
        </c:minorGridlines>
        <c:numFmt formatCode="#,##0.00" sourceLinked="1"/>
        <c:majorTickMark val="none"/>
        <c:minorTickMark val="none"/>
        <c:tickLblPos val="nextTo"/>
        <c:spPr>
          <a:solidFill>
            <a:schemeClr val="bg1"/>
          </a:solidFill>
          <a:ln>
            <a:solidFill>
              <a:schemeClr val="tx1">
                <a:tint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795712"/>
        <c:crosses val="autoZero"/>
        <c:crossBetween val="between"/>
        <c:majorUnit val="5000000"/>
        <c:minorUnit val="10000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solidFill>
                  <a:srgbClr val="0070C0"/>
                </a:solidFill>
              </a:rPr>
              <a:t>Podatek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dochodowy</a:t>
            </a:r>
            <a:r>
              <a:rPr lang="en-US" sz="1600" b="1" dirty="0">
                <a:solidFill>
                  <a:srgbClr val="0070C0"/>
                </a:solidFill>
              </a:rPr>
              <a:t> od </a:t>
            </a:r>
            <a:r>
              <a:rPr lang="en-US" sz="1600" b="1" dirty="0" err="1">
                <a:solidFill>
                  <a:srgbClr val="0070C0"/>
                </a:solidFill>
              </a:rPr>
              <a:t>osób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prawnych</a:t>
            </a:r>
            <a:r>
              <a:rPr lang="pl-PL" sz="1600" b="1" dirty="0">
                <a:solidFill>
                  <a:srgbClr val="0070C0"/>
                </a:solidFill>
              </a:rPr>
              <a:t> na dzień 31.12.2021</a:t>
            </a:r>
            <a:endParaRPr lang="en-US" sz="1600" b="1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11014241639521233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Arkusz3!$E$9</c:f>
              <c:strCache>
                <c:ptCount val="1"/>
                <c:pt idx="0">
                  <c:v>Podatek dochodowy od osób prawnych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Arkusz3!$F$8:$G$8</c:f>
              <c:strCache>
                <c:ptCount val="2"/>
                <c:pt idx="0">
                  <c:v>Plan </c:v>
                </c:pt>
                <c:pt idx="1">
                  <c:v>Wykonanie</c:v>
                </c:pt>
              </c:strCache>
            </c:strRef>
          </c:cat>
          <c:val>
            <c:numRef>
              <c:f>Arkusz3!$F$9:$G$9</c:f>
              <c:numCache>
                <c:formatCode>#,##0.00</c:formatCode>
                <c:ptCount val="2"/>
                <c:pt idx="0">
                  <c:v>1072000</c:v>
                </c:pt>
                <c:pt idx="1">
                  <c:v>1603276.58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4E-4AC1-A740-8F2C26A5E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37600"/>
        <c:axId val="35739136"/>
      </c:barChart>
      <c:catAx>
        <c:axId val="3573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739136"/>
        <c:crosses val="autoZero"/>
        <c:auto val="1"/>
        <c:lblAlgn val="ctr"/>
        <c:lblOffset val="100"/>
        <c:noMultiLvlLbl val="0"/>
      </c:catAx>
      <c:valAx>
        <c:axId val="3573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737600"/>
        <c:crosses val="autoZero"/>
        <c:crossBetween val="between"/>
        <c:majorUnit val="5000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'[Wykres w programie Microsoft PowerPoint]Arkusz3'!$A$5</c:f>
              <c:strCache>
                <c:ptCount val="1"/>
                <c:pt idx="0">
                  <c:v>rok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'[Wykres w programie Microsoft PowerPoint]Arkusz3'!$A$6:$A$12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'[Wykres w programie Microsoft PowerPoint]Arkusz3'!$A$6:$A$12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00-4332-8E62-2262E0707678}"/>
            </c:ext>
          </c:extLst>
        </c:ser>
        <c:ser>
          <c:idx val="1"/>
          <c:order val="1"/>
          <c:tx>
            <c:strRef>
              <c:f>'[Wykres w programie Microsoft PowerPoint]Arkusz3'!$B$5</c:f>
              <c:strCache>
                <c:ptCount val="1"/>
                <c:pt idx="0">
                  <c:v>wykonanie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9.6317162940839293E-2"/>
                  <c:y val="-9.4807978740802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00-4332-8E62-2262E07076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'[Wykres w programie Microsoft PowerPoint]Arkusz3'!$A$6:$A$12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'[Wykres w programie Microsoft PowerPoint]Arkusz3'!$B$6:$B$12</c:f>
              <c:numCache>
                <c:formatCode>#,##0.00</c:formatCode>
                <c:ptCount val="7"/>
                <c:pt idx="0">
                  <c:v>26984526</c:v>
                </c:pt>
                <c:pt idx="1">
                  <c:v>30482443</c:v>
                </c:pt>
                <c:pt idx="2">
                  <c:v>32455861</c:v>
                </c:pt>
                <c:pt idx="3">
                  <c:v>39140042</c:v>
                </c:pt>
                <c:pt idx="4">
                  <c:v>44359948</c:v>
                </c:pt>
                <c:pt idx="5">
                  <c:v>44724973</c:v>
                </c:pt>
                <c:pt idx="6">
                  <c:v>51354521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00-4332-8E62-2262E070767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79406368"/>
        <c:axId val="1079405120"/>
      </c:lineChart>
      <c:catAx>
        <c:axId val="107940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79405120"/>
        <c:crosses val="autoZero"/>
        <c:auto val="1"/>
        <c:lblAlgn val="ctr"/>
        <c:lblOffset val="100"/>
        <c:noMultiLvlLbl val="0"/>
      </c:catAx>
      <c:valAx>
        <c:axId val="1079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7940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Arkusz5!$B$6</c:f>
              <c:strCache>
                <c:ptCount val="1"/>
                <c:pt idx="0">
                  <c:v>wykonanie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8.2347620377341238E-2"/>
                  <c:y val="-0.1219367443342925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97-446C-9024-C4EEA4A538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Arkusz5!$A$8:$A$14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Arkusz5!$B$8:$B$14</c:f>
              <c:numCache>
                <c:formatCode>#,##0.00</c:formatCode>
                <c:ptCount val="7"/>
                <c:pt idx="0">
                  <c:v>717253.93</c:v>
                </c:pt>
                <c:pt idx="1">
                  <c:v>696806.79</c:v>
                </c:pt>
                <c:pt idx="2">
                  <c:v>649639.99</c:v>
                </c:pt>
                <c:pt idx="3">
                  <c:v>816117.63</c:v>
                </c:pt>
                <c:pt idx="4">
                  <c:v>902715.55</c:v>
                </c:pt>
                <c:pt idx="5">
                  <c:v>1046514.37</c:v>
                </c:pt>
                <c:pt idx="6">
                  <c:v>1603276.58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B3-478A-A69A-3F17C750E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265792"/>
        <c:axId val="167267328"/>
      </c:lineChart>
      <c:catAx>
        <c:axId val="16726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7267328"/>
        <c:crosses val="autoZero"/>
        <c:auto val="1"/>
        <c:lblAlgn val="ctr"/>
        <c:lblOffset val="100"/>
        <c:noMultiLvlLbl val="0"/>
      </c:catAx>
      <c:valAx>
        <c:axId val="16726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726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sz="1600" b="1" dirty="0">
                <a:solidFill>
                  <a:sysClr val="windowText" lastClr="000000"/>
                </a:solidFill>
              </a:rPr>
              <a:t>Wydatki</a:t>
            </a:r>
            <a:r>
              <a:rPr lang="pl-PL" sz="1600" b="1" baseline="0" dirty="0">
                <a:solidFill>
                  <a:sysClr val="windowText" lastClr="000000"/>
                </a:solidFill>
              </a:rPr>
              <a:t> - 31.12.2021 r</a:t>
            </a:r>
            <a:r>
              <a:rPr lang="pl-PL" sz="1600" baseline="0" dirty="0">
                <a:solidFill>
                  <a:sysClr val="windowText" lastClr="000000"/>
                </a:solidFill>
              </a:rPr>
              <a:t>.</a:t>
            </a:r>
            <a:endParaRPr lang="pl-PL" sz="160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Arkusz1!$B$11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Arkusz1!$A$12:$A$13</c:f>
              <c:strCache>
                <c:ptCount val="2"/>
                <c:pt idx="0">
                  <c:v>Wydatki bieżące</c:v>
                </c:pt>
                <c:pt idx="1">
                  <c:v>Wydatki majątkowe</c:v>
                </c:pt>
              </c:strCache>
            </c:strRef>
          </c:cat>
          <c:val>
            <c:numRef>
              <c:f>Arkusz1!$B$12:$B$13</c:f>
              <c:numCache>
                <c:formatCode>#,##0.00</c:formatCode>
                <c:ptCount val="2"/>
                <c:pt idx="0">
                  <c:v>178684631.30000001</c:v>
                </c:pt>
                <c:pt idx="1">
                  <c:v>28136335.25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52-4639-A028-400C7C89DB68}"/>
            </c:ext>
          </c:extLst>
        </c:ser>
        <c:ser>
          <c:idx val="1"/>
          <c:order val="1"/>
          <c:tx>
            <c:strRef>
              <c:f>Arkusz1!$C$11</c:f>
              <c:strCache>
                <c:ptCount val="1"/>
                <c:pt idx="0">
                  <c:v>Wykonanie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83496153660546E-2"/>
                  <c:y val="-6.141890214810444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52-4639-A028-400C7C89DB68}"/>
                </c:ext>
              </c:extLst>
            </c:dLbl>
            <c:dLbl>
              <c:idx val="1"/>
              <c:layout>
                <c:manualLayout>
                  <c:x val="1.8349615366054464E-2"/>
                  <c:y val="1.34006425449825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52-4639-A028-400C7C89DB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Arkusz1!$A$12:$A$13</c:f>
              <c:strCache>
                <c:ptCount val="2"/>
                <c:pt idx="0">
                  <c:v>Wydatki bieżące</c:v>
                </c:pt>
                <c:pt idx="1">
                  <c:v>Wydatki majątkowe</c:v>
                </c:pt>
              </c:strCache>
            </c:strRef>
          </c:cat>
          <c:val>
            <c:numRef>
              <c:f>Arkusz1!$C$12:$C$13</c:f>
              <c:numCache>
                <c:formatCode>#,##0.00</c:formatCode>
                <c:ptCount val="2"/>
                <c:pt idx="0">
                  <c:v>173789426.34999999</c:v>
                </c:pt>
                <c:pt idx="1">
                  <c:v>23744666.210000001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52-4639-A028-400C7C89DB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3856128"/>
        <c:axId val="243857664"/>
      </c:barChart>
      <c:catAx>
        <c:axId val="24385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43857664"/>
        <c:crosses val="autoZero"/>
        <c:auto val="1"/>
        <c:lblAlgn val="ctr"/>
        <c:lblOffset val="100"/>
        <c:noMultiLvlLbl val="0"/>
      </c:catAx>
      <c:valAx>
        <c:axId val="24385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438561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0070C0"/>
                </a:solidFill>
                <a:latin typeface="+mn-lt"/>
              </a:rPr>
              <a:t>W</a:t>
            </a:r>
            <a:r>
              <a:rPr lang="pl-PL" sz="2000" b="1" dirty="0" err="1">
                <a:solidFill>
                  <a:srgbClr val="0070C0"/>
                </a:solidFill>
                <a:latin typeface="+mn-lt"/>
              </a:rPr>
              <a:t>ykonanie</a:t>
            </a:r>
            <a:r>
              <a:rPr lang="pl-PL" sz="2000" b="1" dirty="0">
                <a:solidFill>
                  <a:srgbClr val="0070C0"/>
                </a:solidFill>
                <a:latin typeface="+mn-lt"/>
              </a:rPr>
              <a:t> wydatków 2021</a:t>
            </a:r>
            <a:endParaRPr lang="en-US" sz="2000" b="1" dirty="0">
              <a:solidFill>
                <a:srgbClr val="0070C0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841731444911234"/>
          <c:y val="0.15782407407407409"/>
          <c:w val="0.46411012720853984"/>
          <c:h val="0.77793926800816549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7A-4D80-9D03-310AA161ED0F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noFill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B7A-4D80-9D03-310AA161ED0F}"/>
              </c:ext>
            </c:extLst>
          </c:dPt>
          <c:dPt>
            <c:idx val="2"/>
            <c:bubble3D val="0"/>
            <c:explosion val="7"/>
            <c:spPr>
              <a:solidFill>
                <a:schemeClr val="accent1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B7A-4D80-9D03-310AA161ED0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7A-4D80-9D03-310AA161ED0F}"/>
                </c:ext>
              </c:extLst>
            </c:dLbl>
            <c:dLbl>
              <c:idx val="1"/>
              <c:layout>
                <c:manualLayout>
                  <c:x val="8.396094938956164E-2"/>
                  <c:y val="-0.4736990820837498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686000234598114"/>
                      <c:h val="0.217314799977825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7A-4D80-9D03-310AA161ED0F}"/>
                </c:ext>
              </c:extLst>
            </c:dLbl>
            <c:dLbl>
              <c:idx val="2"/>
              <c:layout>
                <c:manualLayout>
                  <c:x val="-1.7668024626934137E-2"/>
                  <c:y val="9.8349494844762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58532868521493"/>
                      <c:h val="0.21462851330580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B7A-4D80-9D03-310AA161ED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Arkusz1!$A$22:$A$24</c:f>
              <c:strCache>
                <c:ptCount val="3"/>
                <c:pt idx="0">
                  <c:v>Wydatki</c:v>
                </c:pt>
                <c:pt idx="1">
                  <c:v>Wydatki bieżące</c:v>
                </c:pt>
                <c:pt idx="2">
                  <c:v>Wydatki majątkowe</c:v>
                </c:pt>
              </c:strCache>
            </c:strRef>
          </c:cat>
          <c:val>
            <c:numRef>
              <c:f>Arkusz1!$B$22:$B$24</c:f>
              <c:numCache>
                <c:formatCode>#,##0.00</c:formatCode>
                <c:ptCount val="3"/>
                <c:pt idx="0" formatCode="General">
                  <c:v>0</c:v>
                </c:pt>
                <c:pt idx="1">
                  <c:v>173789426.34999999</c:v>
                </c:pt>
                <c:pt idx="2">
                  <c:v>23744666.210000001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7A-4D80-9D03-310AA161ED0F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2B7A-4D80-9D03-310AA161ED0F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2B7A-4D80-9D03-310AA161ED0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2B7A-4D80-9D03-310AA161ED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Arkusz1!$A$22:$A$24</c:f>
              <c:strCache>
                <c:ptCount val="3"/>
                <c:pt idx="0">
                  <c:v>Wydatki</c:v>
                </c:pt>
                <c:pt idx="1">
                  <c:v>Wydatki bieżące</c:v>
                </c:pt>
                <c:pt idx="2">
                  <c:v>Wydatki majątkowe</c:v>
                </c:pt>
              </c:strCache>
            </c:strRef>
          </c:cat>
          <c:val>
            <c:numRef>
              <c:f>Arkusz1!$C$22:$C$24</c:f>
              <c:numCache>
                <c:formatCode>0.00%</c:formatCode>
                <c:ptCount val="3"/>
                <c:pt idx="1">
                  <c:v>0.80769999999999997</c:v>
                </c:pt>
                <c:pt idx="2">
                  <c:v>0.1923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B7A-4D80-9D03-310AA161ED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pl-PL" sz="1600" b="1">
                <a:latin typeface="Trebuchet MS" panose="020B0603020202020204" pitchFamily="34" charset="0"/>
              </a:rPr>
              <a:t>Wydatki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Arkusz1!$B$9</c:f>
              <c:strCache>
                <c:ptCount val="1"/>
                <c:pt idx="0">
                  <c:v>Plan po zmianach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1625281328362678E-2"/>
                  <c:y val="-5.2103995113328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139204545454548"/>
                      <c:h val="8.59848484848484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CB-4597-ABAE-851EA2CFCC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Arkusz1!$A$10</c:f>
              <c:strCache>
                <c:ptCount val="1"/>
                <c:pt idx="0">
                  <c:v>Wydatki</c:v>
                </c:pt>
              </c:strCache>
            </c:strRef>
          </c:cat>
          <c:val>
            <c:numRef>
              <c:f>Arkusz1!$B$10</c:f>
              <c:numCache>
                <c:formatCode>#,##0.00</c:formatCode>
                <c:ptCount val="1"/>
                <c:pt idx="0">
                  <c:v>206820966.55000001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14CB-4597-ABAE-851EA2CFCC00}"/>
            </c:ext>
          </c:extLst>
        </c:ser>
        <c:ser>
          <c:idx val="1"/>
          <c:order val="1"/>
          <c:tx>
            <c:strRef>
              <c:f>Arkusz1!$C$9</c:f>
              <c:strCache>
                <c:ptCount val="1"/>
                <c:pt idx="0">
                  <c:v>Wykonanie 31.12.2021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3431969944855385"/>
                  <c:y val="-3.5266567509426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612689393939388"/>
                      <c:h val="8.59848484848484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4CB-4597-ABAE-851EA2CFCC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Arkusz1!$A$10</c:f>
              <c:strCache>
                <c:ptCount val="1"/>
                <c:pt idx="0">
                  <c:v>Wydatki</c:v>
                </c:pt>
              </c:strCache>
            </c:strRef>
          </c:cat>
          <c:val>
            <c:numRef>
              <c:f>Arkusz1!$C$10</c:f>
              <c:numCache>
                <c:formatCode>#,##0.00</c:formatCode>
                <c:ptCount val="1"/>
                <c:pt idx="0">
                  <c:v>197534092.56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14CB-4597-ABAE-851EA2CFCC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3549696"/>
        <c:axId val="243550848"/>
        <c:axId val="0"/>
      </c:bar3DChart>
      <c:catAx>
        <c:axId val="243549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3550848"/>
        <c:crosses val="autoZero"/>
        <c:auto val="1"/>
        <c:lblAlgn val="ctr"/>
        <c:lblOffset val="100"/>
        <c:noMultiLvlLbl val="0"/>
      </c:catAx>
      <c:valAx>
        <c:axId val="243550848"/>
        <c:scaling>
          <c:orientation val="minMax"/>
          <c:max val="215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4354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979FB6-D677-4430-BE3E-B4B2D5AFE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E9F94A-867A-43AF-A843-8E73DAB6A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AA4AEC-0109-4AE3-9809-404D84B5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73EB06-393E-4B01-9E0E-C1CCFCCA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E45343-7517-4834-BD01-850293C8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847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B271E9-31F1-4426-9189-EBEA10F6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FC7F89D-A0BE-4D86-BBD3-23D4BC663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7B726F-6DF8-4B5A-9DC8-9ADE0875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29CCF7-B58A-4A3A-88A6-B62A668F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BED09F-C847-4E5C-9730-774E91124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29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307B87C-0C04-43A7-B3E6-5176241DFF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E403231-CDE1-41F8-AE16-D10A28695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F51E3D-5F7E-42DC-BF34-EF06CD49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49042F3-1995-4813-9540-91B873E8B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F70E02-070A-42DB-B6D8-3A254BD1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98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873B9-B618-480B-A560-502C4D0B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F09263-D5A3-4CC3-9FE2-809C67F1F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BDD1F4-C6D4-4A18-BCDE-4CF79433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82C8C8-6AA1-43BA-97A5-F4315402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E7C601-C7C8-42CD-A5CD-3095460D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84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60D15E-3373-4DA7-99F2-F8FA72B8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9D8395F-36FC-45B8-BEF6-8782D601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47B01F-64EF-4A05-B49E-2B32F9B2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4CDB55-0604-4252-BE68-0BBA7A845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8719CB-F0CC-4783-B4A3-0EC6E086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84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640D88-C64A-420B-9B28-6A8692A93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DEE4E7-6347-4FD6-8FAB-05015D41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19B92A-F2D8-4980-9321-81AC68F77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AE1E5ED-06AD-4885-AED8-1949E48B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2C8C733-A557-4397-8E38-E98D0B45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5ECE395-C942-4A37-BF3C-485AAB02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0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2D334C-857D-4C23-AA4F-ADF39493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8433EB-19CE-4232-88DF-7653D75E0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E847BE-6D66-4BFF-98E0-C5EF65891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A7DA6B2-8C1B-4077-9ACC-5402C7FA1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02A2B26-CC2D-4808-BE0F-95E2697BD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A64967D-EE45-4DB2-99DE-70810619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B1D29C2-6C0A-447A-9F91-E8054D01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9382342-C5B4-4753-8F4D-546AC516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57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2E046-22C3-49B8-97DE-91C440D7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961A48A-0B67-402B-BCBF-1560A728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170BD4C-8C8A-4D92-8EB8-22B7664D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9398ED9-78F4-4F05-96CD-C6EC15C9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29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559E096-C713-4AF0-B29D-716E0FDA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424DA3D-CCF6-401D-B78C-97191A82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9BAD5C7-CF11-43A7-ACE6-15DEF6D4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21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0CE9E7-C024-4FB6-AD5A-BC4B9501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9BE632-4D02-45E2-8228-8ADE28C4D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CEBFE1-299A-4405-950C-74E977E2C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BD0AC3-F016-463E-9A14-CBA1CDF6D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65DA4D-36A1-465D-B57F-2EFC9FB0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B663DE4-8144-4B29-8D24-D003A9A4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269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B685FA-614A-40EC-A4E5-5170BBBC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B0DFE39-6E44-408B-ACB6-0FE14E3943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627B4C-3BC3-4163-B30E-CE89C35D6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423CC9-7E7E-4F69-93EC-161A5AB4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D54092-FDA0-4A94-9FAE-A6CCA8CD9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5BE2E11-3AC3-4C75-9E6F-29F187D5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54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ED2891D-B237-45F5-A860-1FB56845F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CD13C1-7551-40BA-AE3E-2CB644B03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39358C-E041-4600-AF91-77E6B98DF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7A639-E19D-4EE2-87D1-2B25E428CE66}" type="datetimeFigureOut">
              <a:rPr lang="pl-PL" smtClean="0"/>
              <a:t>27.06.2022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2D9A2E-9E3C-4951-A89F-03E609995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D2BBE5-9A8F-47B1-946F-FB6E6E160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15645-20BF-4F02-86EB-302AF318EE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97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webp"/><Relationship Id="rId4" Type="http://schemas.openxmlformats.org/officeDocument/2006/relationships/image" Target="../media/image14.web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44B3A16-CB1D-A647-0BC2-CAF547900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59488"/>
            <a:ext cx="7134447" cy="66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0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9A27AB8-941B-49AD-81AC-C12FE3EB26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B1A6A8-89CD-42F9-9703-6D1F7EB7721A}"/>
              </a:ext>
            </a:extLst>
          </p:cNvPr>
          <p:cNvSpPr txBox="1"/>
          <p:nvPr/>
        </p:nvSpPr>
        <p:spPr>
          <a:xfrm>
            <a:off x="1400608" y="436418"/>
            <a:ext cx="9385156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Wpływy z opłat w 2021 roku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2B0BA4A-E17F-4A04-89DA-149C6AEFD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073884"/>
              </p:ext>
            </p:extLst>
          </p:nvPr>
        </p:nvGraphicFramePr>
        <p:xfrm>
          <a:off x="1400608" y="1043151"/>
          <a:ext cx="8917564" cy="4889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8457">
                  <a:extLst>
                    <a:ext uri="{9D8B030D-6E8A-4147-A177-3AD203B41FA5}">
                      <a16:colId xmlns:a16="http://schemas.microsoft.com/office/drawing/2014/main" val="3130786355"/>
                    </a:ext>
                  </a:extLst>
                </a:gridCol>
                <a:gridCol w="1893496">
                  <a:extLst>
                    <a:ext uri="{9D8B030D-6E8A-4147-A177-3AD203B41FA5}">
                      <a16:colId xmlns:a16="http://schemas.microsoft.com/office/drawing/2014/main" val="680990316"/>
                    </a:ext>
                  </a:extLst>
                </a:gridCol>
                <a:gridCol w="2441307">
                  <a:extLst>
                    <a:ext uri="{9D8B030D-6E8A-4147-A177-3AD203B41FA5}">
                      <a16:colId xmlns:a16="http://schemas.microsoft.com/office/drawing/2014/main" val="3415671944"/>
                    </a:ext>
                  </a:extLst>
                </a:gridCol>
                <a:gridCol w="1914304">
                  <a:extLst>
                    <a:ext uri="{9D8B030D-6E8A-4147-A177-3AD203B41FA5}">
                      <a16:colId xmlns:a16="http://schemas.microsoft.com/office/drawing/2014/main" val="815672693"/>
                    </a:ext>
                  </a:extLst>
                </a:gridCol>
              </a:tblGrid>
              <a:tr h="638183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Nazwa</a:t>
                      </a:r>
                      <a:endParaRPr lang="pl-PL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Plan</a:t>
                      </a:r>
                      <a:endParaRPr lang="pl-PL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Wykonanie</a:t>
                      </a:r>
                      <a:endParaRPr lang="pl-PL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%</a:t>
                      </a:r>
                      <a:endParaRPr lang="pl-PL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24234527"/>
                  </a:ext>
                </a:extLst>
              </a:tr>
              <a:tr h="817953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600" u="none" strike="noStrike" dirty="0">
                          <a:effectLst/>
                        </a:rPr>
                        <a:t>Opłata za zezwolenia na sprzedaż napojów alkoholowych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550.000,00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614.841,90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111,79%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5282865"/>
                  </a:ext>
                </a:extLst>
              </a:tr>
              <a:tr h="350239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600" u="none" strike="noStrike" dirty="0">
                          <a:effectLst/>
                        </a:rPr>
                        <a:t>Opłata skarbowa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130.300,00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137.339,50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105,40%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79274103"/>
                  </a:ext>
                </a:extLst>
              </a:tr>
              <a:tr h="35867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600" u="none" strike="noStrike" dirty="0">
                          <a:effectLst/>
                        </a:rPr>
                        <a:t>Opłata eksploatacyjna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146.500,00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79.090,99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53,99%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12627009"/>
                  </a:ext>
                </a:extLst>
              </a:tr>
              <a:tr h="353706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600" u="none" strike="noStrike" dirty="0">
                          <a:effectLst/>
                        </a:rPr>
                        <a:t>Opłata </a:t>
                      </a:r>
                      <a:r>
                        <a:rPr lang="pl-PL" sz="1600" u="none" strike="noStrike" dirty="0" err="1">
                          <a:effectLst/>
                        </a:rPr>
                        <a:t>adiacencka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188.000,00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188.422,53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100,22%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40049967"/>
                  </a:ext>
                </a:extLst>
              </a:tr>
              <a:tr h="36044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600" u="none" strike="noStrike" dirty="0">
                          <a:effectLst/>
                        </a:rPr>
                        <a:t>Opłata parkingowa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325.000,00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325.156,31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100,05%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29509274"/>
                  </a:ext>
                </a:extLst>
              </a:tr>
              <a:tr h="54829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600" u="none" strike="noStrike" dirty="0">
                          <a:effectLst/>
                        </a:rPr>
                        <a:t>Opłata za zajęcie pasa drogowego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517.000,00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522.381,67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101,04%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1154840"/>
                  </a:ext>
                </a:extLst>
              </a:tr>
              <a:tr h="590445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600" u="none" strike="noStrike" dirty="0">
                          <a:effectLst/>
                        </a:rPr>
                        <a:t>Opłata za korzystanie z wychowania przedszkolnego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126.750,00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113.955,15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89,91%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35521069"/>
                  </a:ext>
                </a:extLst>
              </a:tr>
              <a:tr h="54829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600" u="none" strike="noStrike" dirty="0">
                          <a:effectLst/>
                        </a:rPr>
                        <a:t>Opłata za odbiór odpadów komunalnych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10.288.192,00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10.195.559,89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66775358"/>
                  </a:ext>
                </a:extLst>
              </a:tr>
              <a:tr h="323586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RAZEM: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12.271.742,00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12.176.747,94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99,23%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59244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818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1EB6B2-60F0-B01D-28FA-7C8608EC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824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0070C0"/>
                </a:solidFill>
                <a:latin typeface="+mn-lt"/>
              </a:rPr>
              <a:t>Opłata targowa w 2021 roku  - rekompensata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2BDB700-C995-F0F7-9AE8-9655E9DC7C79}"/>
              </a:ext>
            </a:extLst>
          </p:cNvPr>
          <p:cNvSpPr txBox="1"/>
          <p:nvPr/>
        </p:nvSpPr>
        <p:spPr>
          <a:xfrm>
            <a:off x="680483" y="1630294"/>
            <a:ext cx="10598888" cy="363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2021 roku nie pobierano opłaty targowej</a:t>
            </a:r>
            <a:br>
              <a:rPr lang="pl-PL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stawodawca ustalił, iż z tytułu niepobierania opłaty targowej w tym okresie, jednostkom samorządu terytorialnego przysługuje </a:t>
            </a:r>
            <a:r>
              <a:rPr lang="pl-PL" sz="18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rekompensata</a:t>
            </a:r>
            <a:r>
              <a:rPr lang="pl-PL" sz="1800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 środków Funduszu Przeciwdziałania COVID-19, a podstawę do wyliczenia tej rekompensaty, stanowią dochody z tytułu opłaty targowej za 2019 rok w sprawozdaniach </a:t>
            </a:r>
            <a:r>
              <a:rPr lang="pl-PL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jst</a:t>
            </a:r>
            <a:r>
              <a:rPr lang="pl-PL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związku z powyższym w budżecie gminy Mosina po stronie dochodów w miejsce dochodów z opłaty targowej zaplanowano wpływy z rekompensaty ze środków Funduszu Przeciwdziałania COVID-19 w kwocie </a:t>
            </a:r>
            <a:r>
              <a:rPr lang="pl-PL" sz="1800" b="1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274.598,00</a:t>
            </a:r>
            <a:r>
              <a:rPr lang="pl-PL" sz="1800" kern="12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zł.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Ich wykorzystanie (przeznaczenie)  podlega ogólnym zasadom gospodarki budżetowej.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007222A-0AD2-7A4C-192F-A16811CAD9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16C01E-950E-3E9F-4A05-40785256B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71" y="4965405"/>
            <a:ext cx="2179675" cy="14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6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6568E48-4252-BFD7-C558-8D5E41540FCA}"/>
              </a:ext>
            </a:extLst>
          </p:cNvPr>
          <p:cNvSpPr txBox="1"/>
          <p:nvPr/>
        </p:nvSpPr>
        <p:spPr>
          <a:xfrm>
            <a:off x="1137682" y="344826"/>
            <a:ext cx="10152321" cy="129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Gmina Mosina w 2021 roku otrzymała środki pochodzące z Funduszu Przeciwdziałania COVID-19 w wysokości </a:t>
            </a:r>
            <a:r>
              <a:rPr lang="pl-P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888.400,00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zł z przeznaczeniem na realizację zadania polegającego na rozwijaniu szkolnej infrastruktury w ramach programu „Laboratoria przyszłości”.</a:t>
            </a:r>
            <a:endParaRPr lang="pl-PL" sz="16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926BE73-A79C-FE39-6FAF-8ABDC8E17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262561"/>
              </p:ext>
            </p:extLst>
          </p:nvPr>
        </p:nvGraphicFramePr>
        <p:xfrm>
          <a:off x="3009015" y="2141825"/>
          <a:ext cx="5422604" cy="4391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2843">
                  <a:extLst>
                    <a:ext uri="{9D8B030D-6E8A-4147-A177-3AD203B41FA5}">
                      <a16:colId xmlns:a16="http://schemas.microsoft.com/office/drawing/2014/main" val="1625733341"/>
                    </a:ext>
                  </a:extLst>
                </a:gridCol>
                <a:gridCol w="1399761">
                  <a:extLst>
                    <a:ext uri="{9D8B030D-6E8A-4147-A177-3AD203B41FA5}">
                      <a16:colId xmlns:a16="http://schemas.microsoft.com/office/drawing/2014/main" val="141435349"/>
                    </a:ext>
                  </a:extLst>
                </a:gridCol>
              </a:tblGrid>
              <a:tr h="290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100">
                          <a:effectLst/>
                        </a:rPr>
                        <a:t>Nazwa jednostki</a:t>
                      </a:r>
                      <a:endParaRPr lang="pl-PL" sz="11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100">
                          <a:effectLst/>
                        </a:rPr>
                        <a:t>Wartość</a:t>
                      </a:r>
                      <a:endParaRPr lang="pl-PL" sz="11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68392777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Nr 1 w Mosinie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144 000,00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07082500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Nr 2 w Mosinie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129 900,00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2063766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im. Prezydenta RP Edwarda Raczyńskiego w Rogalinie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60 000,00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83340960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im. Kawalerów Orderu Uśmiechu w Daszewicach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78 000,00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59427997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im. Arkadego Fiedlera w Czapurach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117 000,00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70053663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im. 15 Pułku Ułanów Poznańskich w Krośnie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150 000,00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39199090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im. Adama Wodziczki w Rogalinku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60 000,00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92652000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"Pod Lipami" w Krosinku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79 500,00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89708340"/>
                  </a:ext>
                </a:extLst>
              </a:tr>
              <a:tr h="429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Szkoła Podstawowa w Pecnej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70 000,00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42490647"/>
                  </a:ext>
                </a:extLst>
              </a:tr>
              <a:tr h="232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200" dirty="0">
                          <a:effectLst/>
                        </a:rPr>
                        <a:t>RAZEM: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400" b="1" dirty="0">
                          <a:effectLst/>
                        </a:rPr>
                        <a:t>888 400,00</a:t>
                      </a:r>
                      <a:endParaRPr lang="pl-PL" sz="1400" b="1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20904941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34E4CB4C-AF55-85CB-C15F-2178547EE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82" y="1840246"/>
            <a:ext cx="105776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Środki zostały przekazane jednostkom oświatowym (Szkoły Podstawowe) z terenu gminy Mosina wg poniższego zestawienia: </a:t>
            </a:r>
            <a:endParaRPr kumimoji="0" lang="pl-PL" altLang="pl-PL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9800161-9EC3-6A1B-4430-887220E376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70289C3-2806-A2B7-92B4-8A4063E9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71" y="5239575"/>
            <a:ext cx="1679945" cy="12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4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920F893-741D-40EA-91DD-D1FD0E11F9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1180AEA-987C-4893-926A-B3F231B6DE5D}"/>
              </a:ext>
            </a:extLst>
          </p:cNvPr>
          <p:cNvSpPr txBox="1"/>
          <p:nvPr/>
        </p:nvSpPr>
        <p:spPr>
          <a:xfrm>
            <a:off x="893135" y="342758"/>
            <a:ext cx="10597049" cy="872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  2021 r. Gmina Mosina otrzymała w ramach Rządowego Funduszu Inwestycji Lokalnych </a:t>
            </a:r>
            <a:r>
              <a:rPr lang="pl-PL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1.800.000,00</a:t>
            </a:r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 z przeznaczeniem na zadania inwestycyjne. </a:t>
            </a:r>
            <a:endParaRPr lang="pl-PL" sz="1600" b="1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941F6BE-BE98-45D7-B0FE-DD3421671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493646"/>
              </p:ext>
            </p:extLst>
          </p:nvPr>
        </p:nvGraphicFramePr>
        <p:xfrm>
          <a:off x="893135" y="1564942"/>
          <a:ext cx="10334846" cy="3254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1622">
                  <a:extLst>
                    <a:ext uri="{9D8B030D-6E8A-4147-A177-3AD203B41FA5}">
                      <a16:colId xmlns:a16="http://schemas.microsoft.com/office/drawing/2014/main" val="3884120310"/>
                    </a:ext>
                  </a:extLst>
                </a:gridCol>
                <a:gridCol w="2283224">
                  <a:extLst>
                    <a:ext uri="{9D8B030D-6E8A-4147-A177-3AD203B41FA5}">
                      <a16:colId xmlns:a16="http://schemas.microsoft.com/office/drawing/2014/main" val="588135088"/>
                    </a:ext>
                  </a:extLst>
                </a:gridCol>
              </a:tblGrid>
              <a:tr h="3123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Nazwa zadania inwestycyjnego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Udział środków z RFIL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6217143"/>
                  </a:ext>
                </a:extLst>
              </a:tr>
              <a:tr h="164867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Dofinansowanie w ramach programu „Wsparcie gmin popegeerowskich z Rządowego Funduszu Inwestycji Lokalnych” na realizację zadania pn.: „Budowa sieci wodociągowej w miejscowości Sowiniec, w zakresie nadbudowania studni wodomierzowej na wjeździe do miejscowości od strony Mosiny wraz z budową sieci wodociągowej w miejscowości Sowiniec i kanalizacji sanitarnych na terenie Gminy Mosina, budowa przydomowych oczyszczalni i przyłączy kanalizacyjnych”.</a:t>
                      </a:r>
                    </a:p>
                    <a:p>
                      <a:pPr algn="l" fontAlgn="ctr"/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22441421"/>
                  </a:ext>
                </a:extLst>
              </a:tr>
              <a:tr h="9452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Dofinansowanie do zadania pn.: „Adaptacja  pomieszczeń budynku gminnego u zbiegu ulic Wiosny Ludów i Dembowskiego w Mosinie (Środowiskowy Dom Samopomocy).</a:t>
                      </a:r>
                      <a:br>
                        <a:rPr lang="pl-PL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42038341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r" fontAlgn="ctr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Razem: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58277659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C44667A2-DE61-3D96-6CC2-C28698144B63}"/>
              </a:ext>
            </a:extLst>
          </p:cNvPr>
          <p:cNvSpPr txBox="1"/>
          <p:nvPr/>
        </p:nvSpPr>
        <p:spPr>
          <a:xfrm>
            <a:off x="735499" y="5082195"/>
            <a:ext cx="10492482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Rządowy Fundusz Inwestycji Lokalnych (RFIL) to program, w ramach którego rządowe środki trafiają do gmin, powiatów i miast w całej Polsce na inwestycje bliskie ludziom. Wsparcie jest bezzwrotne i pochodzi z Funduszu Przeciwdziałania COVID-19.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A7911E1-C641-5B2B-3431-96BEBBBCB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829" y="5916671"/>
            <a:ext cx="1849234" cy="87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44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093909-D5E0-44DF-9773-BB277AAEA10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914A5CC-91EA-41C3-AEC4-E02570B0E867}"/>
              </a:ext>
            </a:extLst>
          </p:cNvPr>
          <p:cNvSpPr txBox="1"/>
          <p:nvPr/>
        </p:nvSpPr>
        <p:spPr>
          <a:xfrm>
            <a:off x="1431060" y="527913"/>
            <a:ext cx="10300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Gmina Mosina w 2021 roku otrzymała w ramach Rządowego Funduszu Rozwoju Dróg 4.023.120,51 zł z przeznaczeniem na zadanie inwestycyjne. </a:t>
            </a:r>
            <a:endParaRPr lang="pl-PL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A8481BF-116F-4521-A56C-B7B87032B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37162"/>
              </p:ext>
            </p:extLst>
          </p:nvPr>
        </p:nvGraphicFramePr>
        <p:xfrm>
          <a:off x="682336" y="1387807"/>
          <a:ext cx="10641339" cy="1408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11601">
                  <a:extLst>
                    <a:ext uri="{9D8B030D-6E8A-4147-A177-3AD203B41FA5}">
                      <a16:colId xmlns:a16="http://schemas.microsoft.com/office/drawing/2014/main" val="1300542724"/>
                    </a:ext>
                  </a:extLst>
                </a:gridCol>
                <a:gridCol w="4029738">
                  <a:extLst>
                    <a:ext uri="{9D8B030D-6E8A-4147-A177-3AD203B41FA5}">
                      <a16:colId xmlns:a16="http://schemas.microsoft.com/office/drawing/2014/main" val="3382269262"/>
                    </a:ext>
                  </a:extLst>
                </a:gridCol>
              </a:tblGrid>
              <a:tr h="74933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Nazwa zadania inwestycyjnego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Wartość pozyskanych środków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97851461"/>
                  </a:ext>
                </a:extLst>
              </a:tr>
              <a:tr h="659219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Budowa ulicy Lema w Mosinie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4.023.120,51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092174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AD91F20A-3534-D648-299C-AFF2DF07F5D8}"/>
              </a:ext>
            </a:extLst>
          </p:cNvPr>
          <p:cNvSpPr txBox="1"/>
          <p:nvPr/>
        </p:nvSpPr>
        <p:spPr>
          <a:xfrm>
            <a:off x="474921" y="2870791"/>
            <a:ext cx="10641338" cy="129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</a:pPr>
            <a:r>
              <a:rPr lang="pl-PL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 to zadanie 2-letnie, a zakończenie wykonania zadania przewiduje się w 2022 roku. Całkowity koszt realizacji zadania szacowany jest na kwotę 8.738.601,64 zł, z czego w roku 2021 przeznaczono środki w kwocie 2.156.834,99 zł, a na rok 2022 w kwocie 6.581.766,65 zł.</a:t>
            </a:r>
            <a:endParaRPr lang="pl-PL" sz="1600" b="1" dirty="0">
              <a:solidFill>
                <a:srgbClr val="00B0F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219E08F-94E0-3DAE-8481-5A6B99373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1" y="3829665"/>
            <a:ext cx="2222112" cy="10557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B934107-0D64-0562-9CC4-341A8DDC2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949" y="4239419"/>
            <a:ext cx="3264353" cy="19309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190B1B0-1285-AEC7-2F10-32E677EE3348}"/>
              </a:ext>
            </a:extLst>
          </p:cNvPr>
          <p:cNvSpPr txBox="1"/>
          <p:nvPr/>
        </p:nvSpPr>
        <p:spPr>
          <a:xfrm>
            <a:off x="2913321" y="4451913"/>
            <a:ext cx="454010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Rządowy Fundusz Rozwoju Dróg (RFRD), zgodnie z ustawą z dnia 23 października 2018 roku powołany został dla wsparcia finansowego dla jednostek samorządu terytorialnego. RFRD to mechanizm wieloletni, zapewniający finansowanie dużych inwestycji samorządowych, pozwalający na stworzenie w przyszłości spójnej sieci dróg lokalnych.</a:t>
            </a:r>
            <a:endParaRPr lang="pl-PL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4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2EBF2E-DC80-C786-708D-1FC41CBB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594" y="322147"/>
            <a:ext cx="9461205" cy="931566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Środki subwencyjne dla JST w 2021 roku na dofinansowanie zadań własnych</a:t>
            </a:r>
            <a:br>
              <a:rPr lang="pl-PL" sz="2000" b="1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F64FFB9-50B7-F2AC-539D-F17869ECC12D}"/>
              </a:ext>
            </a:extLst>
          </p:cNvPr>
          <p:cNvSpPr txBox="1"/>
          <p:nvPr/>
        </p:nvSpPr>
        <p:spPr>
          <a:xfrm>
            <a:off x="-116958" y="3878050"/>
            <a:ext cx="1147075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roku 2021 Gmina Mosina pozyskała 7.207.626,00 zł z tytułu uzupełnienia subwencji ogólnej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711B13D-C20F-0B8D-AF20-2805D9CDDA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30C7778-B098-F81A-D70E-7F49B9859AC4}"/>
              </a:ext>
            </a:extLst>
          </p:cNvPr>
          <p:cNvSpPr txBox="1"/>
          <p:nvPr/>
        </p:nvSpPr>
        <p:spPr>
          <a:xfrm>
            <a:off x="565378" y="1580171"/>
            <a:ext cx="10671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effectLst/>
                <a:ea typeface="Times New Roman" panose="02020603050405020304" pitchFamily="18" charset="0"/>
              </a:rPr>
              <a:t>W związku z art. 8 uchwalonej w dniu 14 października 2021 r. ustawy: </a:t>
            </a:r>
          </a:p>
          <a:p>
            <a:pPr marL="266700" algn="just"/>
            <a:r>
              <a:rPr lang="pl-PL" sz="2000" dirty="0">
                <a:effectLst/>
                <a:ea typeface="Times New Roman" panose="02020603050405020304" pitchFamily="18" charset="0"/>
              </a:rPr>
              <a:t>-        o zmianie ustawy o dochodach jednostek samorządu terytorialnego oraz niektórych innych ustaw, w roku 2021  przekazano jednostkom samorządu terytorialnego dodatkowe środki z budżetu państwa na wsparcie finansowe w realizacji zadań własnych. 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EC7133-6F6E-5017-341E-A3A2EBC2C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06" y="4458143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03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BA19A60-B06F-4130-BBDF-3ACBC87404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090B355-FAB8-45A1-B76C-66817088F32A}"/>
              </a:ext>
            </a:extLst>
          </p:cNvPr>
          <p:cNvSpPr txBox="1"/>
          <p:nvPr/>
        </p:nvSpPr>
        <p:spPr>
          <a:xfrm>
            <a:off x="1056236" y="841664"/>
            <a:ext cx="1007242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Realizacja wydatków budżetowych za 2021 rok: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206.820.966,55 zł</a:t>
            </a:r>
            <a:endParaRPr lang="pl-PL" sz="20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wykonanie</a:t>
            </a:r>
            <a:r>
              <a:rPr lang="pl-PL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197.534.092,56 zł, tj.95,51%</a:t>
            </a:r>
            <a:endParaRPr lang="pl-PL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A18F4503-A3C2-4C9C-B3B4-F08814C639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58980"/>
              </p:ext>
            </p:extLst>
          </p:nvPr>
        </p:nvGraphicFramePr>
        <p:xfrm>
          <a:off x="900372" y="2140527"/>
          <a:ext cx="10072427" cy="4197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931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81DF0EF-2AE7-4CE8-B89A-AAB87B5F6F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C1F94864-134B-4357-B1AF-9D481CA79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160964"/>
              </p:ext>
            </p:extLst>
          </p:nvPr>
        </p:nvGraphicFramePr>
        <p:xfrm>
          <a:off x="3300674" y="478585"/>
          <a:ext cx="8150108" cy="362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9C9BCBAA-06D7-4432-AC2C-21D08DD1DB50}"/>
              </a:ext>
            </a:extLst>
          </p:cNvPr>
          <p:cNvSpPr txBox="1"/>
          <p:nvPr/>
        </p:nvSpPr>
        <p:spPr>
          <a:xfrm>
            <a:off x="838028" y="4331908"/>
            <a:ext cx="9116463" cy="1581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 </a:t>
            </a:r>
            <a:r>
              <a:rPr lang="pl-PL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przedstawia</a:t>
            </a:r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powyższy wykres:</a:t>
            </a:r>
            <a:endParaRPr lang="pl-PL" sz="16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l-PL" sz="16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E57C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wydatki majątkowe</a:t>
            </a:r>
            <a:r>
              <a:rPr lang="pl-PL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stanowią </a:t>
            </a:r>
            <a:r>
              <a:rPr lang="pl-PL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12%</a:t>
            </a:r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wykonanych</a:t>
            </a:r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wydatków ogółem, 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</a:pPr>
            <a:r>
              <a:rPr lang="pl-PL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800" b="1" dirty="0">
                <a:solidFill>
                  <a:srgbClr val="0E57C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wydatki bieżące </a:t>
            </a:r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stanowią </a:t>
            </a:r>
            <a:r>
              <a:rPr lang="pl-PL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88%</a:t>
            </a:r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wykonanych</a:t>
            </a:r>
            <a:r>
              <a:rPr lang="pl-PL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wydatków ogółem.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8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94A2301-49B5-4A59-ADC5-9796914EF1A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01AFD30-41B4-4872-AEE7-8CDB964A649B}"/>
              </a:ext>
            </a:extLst>
          </p:cNvPr>
          <p:cNvSpPr txBox="1"/>
          <p:nvPr/>
        </p:nvSpPr>
        <p:spPr>
          <a:xfrm>
            <a:off x="1153391" y="955965"/>
            <a:ext cx="6927353" cy="1786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Największą grupę zaplanowanych wydatków stanowią działy:</a:t>
            </a:r>
          </a:p>
          <a:p>
            <a:pPr algn="just"/>
            <a:r>
              <a:rPr lang="pl-PL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742950" lvl="1" indent="-285750" algn="just">
              <a:lnSpc>
                <a:spcPct val="115000"/>
              </a:lnSpc>
              <a:buFont typeface="+mj-lt"/>
              <a:buAutoNum type="arabicParenR"/>
              <a:tabLst>
                <a:tab pos="914400" algn="l"/>
              </a:tabLst>
            </a:pPr>
            <a:r>
              <a:rPr 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Gospodarka komunalna </a:t>
            </a:r>
            <a:r>
              <a:rPr lang="pl-PL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8,72</a:t>
            </a:r>
            <a:r>
              <a:rPr lang="pl-PL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pl-PL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budżetu ogółem 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rabicParenR"/>
              <a:tabLst>
                <a:tab pos="914400" algn="l"/>
              </a:tabLst>
            </a:pPr>
            <a:r>
              <a:rPr lang="pl-PL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Oświata i wychowanie 34,64% budżetu ogółem</a:t>
            </a:r>
            <a:endParaRPr lang="pl-PL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rabicParenR"/>
              <a:tabLst>
                <a:tab pos="914400" algn="l"/>
              </a:tabLst>
            </a:pPr>
            <a:r>
              <a:rPr lang="pl-PL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Rodzina </a:t>
            </a:r>
            <a:r>
              <a:rPr lang="pl-PL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26,64% </a:t>
            </a:r>
            <a:r>
              <a:rPr lang="pl-PL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budżetu ogółem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l-PL" sz="12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1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117CD94-4232-445D-B860-EFC39B0842D6}"/>
              </a:ext>
            </a:extLst>
          </p:cNvPr>
          <p:cNvSpPr txBox="1"/>
          <p:nvPr/>
        </p:nvSpPr>
        <p:spPr>
          <a:xfrm>
            <a:off x="769169" y="2864374"/>
            <a:ext cx="66204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Realizacja </a:t>
            </a:r>
            <a:r>
              <a:rPr lang="pl-PL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wydatków</a:t>
            </a:r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budżetowych 2021 r.:</a:t>
            </a:r>
          </a:p>
          <a:p>
            <a:pPr algn="just"/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 206.820.966,55 zł, wykonanie 197.534.092,56 zł, tj.95,51%</a:t>
            </a:r>
          </a:p>
          <a:p>
            <a:pPr algn="just"/>
            <a:r>
              <a:rPr lang="pl-PL" sz="18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b="1" u="sng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wydatki bieżące</a:t>
            </a:r>
            <a:r>
              <a:rPr lang="pl-PL" u="sng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 178.684.631,30 zł</a:t>
            </a:r>
            <a:endParaRPr lang="pl-PL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wykonanie 173.789.426,35 zł, tj.97,26%</a:t>
            </a:r>
          </a:p>
          <a:p>
            <a:pPr marL="228600"/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b="1" u="sng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wydatki</a:t>
            </a:r>
            <a:r>
              <a:rPr lang="pl-PL" b="1" u="sng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majątkowe</a:t>
            </a:r>
            <a:r>
              <a:rPr lang="pl-PL" u="sng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u="sng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 28.136.335,25 zł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wykonanie 23.744.666,21  zł, tj.</a:t>
            </a: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84,39</a:t>
            </a: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pl-PL" dirty="0"/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764EDCC3-D0BC-4DA9-9AA2-57681BE0BD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8772820"/>
              </p:ext>
            </p:extLst>
          </p:nvPr>
        </p:nvGraphicFramePr>
        <p:xfrm>
          <a:off x="7678641" y="1833898"/>
          <a:ext cx="3875809" cy="4169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7503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1F32ADC-CBB3-4C56-9C29-3AB005D1DF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82668FB-0CD5-40EE-BFDA-D7653B92A729}"/>
              </a:ext>
            </a:extLst>
          </p:cNvPr>
          <p:cNvSpPr txBox="1"/>
          <p:nvPr/>
        </p:nvSpPr>
        <p:spPr>
          <a:xfrm>
            <a:off x="1148316" y="607312"/>
            <a:ext cx="96963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</a:rPr>
              <a:t>Wykonanie wydatków w ramach funduszu sołeckiego, funduszu do dyspozycji jednostek pomocniczych oraz dodatkowego funduszu jednostek pomocniczych w odniesieniu do wykonanych wydatków ogółem w 2021 roku</a:t>
            </a:r>
            <a:endParaRPr lang="pl-PL" dirty="0">
              <a:solidFill>
                <a:srgbClr val="0070C0"/>
              </a:solidFill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5FB7AE5-78B3-43BA-A12D-A1E87667D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360544"/>
              </p:ext>
            </p:extLst>
          </p:nvPr>
        </p:nvGraphicFramePr>
        <p:xfrm>
          <a:off x="811565" y="1825626"/>
          <a:ext cx="10320723" cy="4371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24508">
                  <a:extLst>
                    <a:ext uri="{9D8B030D-6E8A-4147-A177-3AD203B41FA5}">
                      <a16:colId xmlns:a16="http://schemas.microsoft.com/office/drawing/2014/main" val="4211625396"/>
                    </a:ext>
                  </a:extLst>
                </a:gridCol>
                <a:gridCol w="3496215">
                  <a:extLst>
                    <a:ext uri="{9D8B030D-6E8A-4147-A177-3AD203B41FA5}">
                      <a16:colId xmlns:a16="http://schemas.microsoft.com/office/drawing/2014/main" val="2555747633"/>
                    </a:ext>
                  </a:extLst>
                </a:gridCol>
              </a:tblGrid>
              <a:tr h="51946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Wydatki 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</a:rPr>
                        <a:t>w zł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52484"/>
                  </a:ext>
                </a:extLst>
              </a:tr>
              <a:tr h="402618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Fundusz sołecki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647.016,54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376034"/>
                  </a:ext>
                </a:extLst>
              </a:tr>
              <a:tr h="418228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Fundusz jednostek pomocniczych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188.643,12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6686546"/>
                  </a:ext>
                </a:extLst>
              </a:tr>
              <a:tr h="465027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Dodatkowy fundusz jednostek pomocniczych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606.148,56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996578"/>
                  </a:ext>
                </a:extLst>
              </a:tr>
              <a:tr h="422750"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Razem: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1.441.808,22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03204"/>
                  </a:ext>
                </a:extLst>
              </a:tr>
              <a:tr h="1514961">
                <a:tc gridSpan="2">
                  <a:txBody>
                    <a:bodyPr/>
                    <a:lstStyle/>
                    <a:p>
                      <a:pPr algn="ctr" fontAlgn="b"/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pl-PL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Wykonane wydatki ogółem : 197.534.092,56 zł</a:t>
                      </a:r>
                    </a:p>
                    <a:p>
                      <a:pPr algn="ctr" fontAlgn="b"/>
                      <a:r>
                        <a:rPr lang="pl-PL" sz="20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Wykonanie wydatków w ramach  wyodrębnionych funduszy stanowiło 0,73 % wydatków ogółem</a:t>
                      </a:r>
                      <a:r>
                        <a:rPr lang="pl-PL" sz="2000" b="0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l-PL" sz="2000" b="1" i="0" u="none" strike="noStrike" baseline="0" dirty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na łączną kwotę 1.441.808,22 zł</a:t>
                      </a:r>
                    </a:p>
                    <a:p>
                      <a:pPr algn="ctr" fontAlgn="b"/>
                      <a:endParaRPr lang="pl-PL" sz="1600" b="1" i="0" u="none" strike="noStrike" baseline="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pl-PL" sz="1600" b="0" i="0" u="none" strike="noStrike" baseline="0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70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94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7C0A405-DDCB-4A0E-A62B-64A3A8D337E8}"/>
              </a:ext>
            </a:extLst>
          </p:cNvPr>
          <p:cNvSpPr txBox="1"/>
          <p:nvPr/>
        </p:nvSpPr>
        <p:spPr>
          <a:xfrm>
            <a:off x="1205647" y="410939"/>
            <a:ext cx="10151617" cy="129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50000"/>
              </a:lnSpc>
              <a:spcAft>
                <a:spcPts val="1000"/>
              </a:spcAft>
              <a:tabLst>
                <a:tab pos="571500" algn="l"/>
              </a:tabLst>
            </a:pPr>
            <a:r>
              <a:rPr lang="pl-PL" sz="1800" b="1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Budżet Gminy Mosina na 2021 rok  uchwalony został w dniu </a:t>
            </a:r>
            <a:r>
              <a:rPr lang="pl-PL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21 stycznia 2021</a:t>
            </a:r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r.  przez Radę Miejską w Mosinie uchwałą Nr </a:t>
            </a:r>
            <a:r>
              <a:rPr lang="pl-PL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XXXVIII/328/21</a:t>
            </a:r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 wysokości </a:t>
            </a:r>
            <a:r>
              <a:rPr lang="pl-PL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193.746.476,46</a:t>
            </a:r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 po stronie dochodów i </a:t>
            </a:r>
            <a:r>
              <a:rPr lang="pl-PL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196.746.476,46</a:t>
            </a:r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 po stronie wydatków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92F2FF0-99CB-4D6F-A718-E89437E314B0}"/>
              </a:ext>
            </a:extLst>
          </p:cNvPr>
          <p:cNvSpPr txBox="1"/>
          <p:nvPr/>
        </p:nvSpPr>
        <p:spPr>
          <a:xfrm>
            <a:off x="488460" y="1705139"/>
            <a:ext cx="1121508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71500" algn="l"/>
              </a:tabLst>
            </a:pPr>
            <a:r>
              <a:rPr lang="pl-PL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 zmianach wprowadzonych uchwałami Rady Miejskiej w Mosinie i zarządzeniami Burmistrza Gminy Mosina: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BE547DE-40A6-4203-9125-AC197A3D3F75}"/>
              </a:ext>
            </a:extLst>
          </p:cNvPr>
          <p:cNvSpPr txBox="1"/>
          <p:nvPr/>
        </p:nvSpPr>
        <p:spPr>
          <a:xfrm>
            <a:off x="162964" y="2078554"/>
            <a:ext cx="112982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 po stronie dochodów </a:t>
            </a:r>
            <a:r>
              <a:rPr lang="pl-PL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stanowi kwotę </a:t>
            </a:r>
            <a:r>
              <a:rPr lang="pl-PL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207.618.942,86 zł, a po stronie wydatków 206.820.966,55 zł,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ykonanie dochodów za rok 2021 r. stanowi kwotę </a:t>
            </a:r>
            <a:r>
              <a:rPr lang="pl-PL" sz="1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211.090.325,83</a:t>
            </a:r>
            <a:r>
              <a:rPr lang="pl-PL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zł, a wydatków 197.534.092,56 zł.</a:t>
            </a:r>
          </a:p>
          <a:p>
            <a:endParaRPr lang="pl-PL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3CC1867C-913A-4928-99C7-611D617F2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13657"/>
              </p:ext>
            </p:extLst>
          </p:nvPr>
        </p:nvGraphicFramePr>
        <p:xfrm>
          <a:off x="488460" y="2765327"/>
          <a:ext cx="9781482" cy="1971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4557">
                  <a:extLst>
                    <a:ext uri="{9D8B030D-6E8A-4147-A177-3AD203B41FA5}">
                      <a16:colId xmlns:a16="http://schemas.microsoft.com/office/drawing/2014/main" val="2421841120"/>
                    </a:ext>
                  </a:extLst>
                </a:gridCol>
                <a:gridCol w="2063036">
                  <a:extLst>
                    <a:ext uri="{9D8B030D-6E8A-4147-A177-3AD203B41FA5}">
                      <a16:colId xmlns:a16="http://schemas.microsoft.com/office/drawing/2014/main" val="3456358049"/>
                    </a:ext>
                  </a:extLst>
                </a:gridCol>
                <a:gridCol w="2861340">
                  <a:extLst>
                    <a:ext uri="{9D8B030D-6E8A-4147-A177-3AD203B41FA5}">
                      <a16:colId xmlns:a16="http://schemas.microsoft.com/office/drawing/2014/main" val="3360207600"/>
                    </a:ext>
                  </a:extLst>
                </a:gridCol>
                <a:gridCol w="1022549">
                  <a:extLst>
                    <a:ext uri="{9D8B030D-6E8A-4147-A177-3AD203B41FA5}">
                      <a16:colId xmlns:a16="http://schemas.microsoft.com/office/drawing/2014/main" val="3689520799"/>
                    </a:ext>
                  </a:extLst>
                </a:gridCol>
              </a:tblGrid>
              <a:tr h="686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Treść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Plan po zmianach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Wykonanie 31.12.2021 r.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%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32921849"/>
                  </a:ext>
                </a:extLst>
              </a:tr>
              <a:tr h="404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Dochody 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207.618.942,86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211.090.325,83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101,67%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68418815"/>
                  </a:ext>
                </a:extLst>
              </a:tr>
              <a:tr h="3844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Wydatki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206.820.966,55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197.534.092,56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95,51%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34048880"/>
                  </a:ext>
                </a:extLst>
              </a:tr>
              <a:tr h="495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Wynik budżetu (Nadwyżka/Deficyt)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797.976,31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13.556.233,27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 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57703758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E6FA1CAA-3BC3-4A06-BCAA-A56F0A4D03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136669B-B84C-46EB-AAEA-7F74893A0201}"/>
              </a:ext>
            </a:extLst>
          </p:cNvPr>
          <p:cNvSpPr txBox="1"/>
          <p:nvPr/>
        </p:nvSpPr>
        <p:spPr>
          <a:xfrm>
            <a:off x="488460" y="5177824"/>
            <a:ext cx="10868804" cy="785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71500" algn="l"/>
              </a:tabLst>
            </a:pPr>
            <a:r>
              <a:rPr lang="pl-PL" sz="1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Planowany </a:t>
            </a:r>
            <a:r>
              <a:rPr lang="pl-PL" sz="16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wynik</a:t>
            </a:r>
            <a:r>
              <a:rPr lang="pl-PL" sz="1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budżetu tj. nadwyżka na dzień 31.12.2021 roku stanowiła kwotę </a:t>
            </a:r>
            <a:r>
              <a:rPr lang="pl-PL" sz="16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797.976,31</a:t>
            </a:r>
            <a:r>
              <a:rPr lang="pl-PL" sz="1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zł. Na dzień 31.12.2021 roku </a:t>
            </a:r>
            <a:r>
              <a:rPr lang="pl-PL" sz="1600" b="1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nadwyżka budżetu</a:t>
            </a:r>
            <a:r>
              <a:rPr lang="pl-PL" sz="1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wyniosła 13.556.233,27 zł.</a:t>
            </a:r>
          </a:p>
        </p:txBody>
      </p:sp>
    </p:spTree>
    <p:extLst>
      <p:ext uri="{BB962C8B-B14F-4D97-AF65-F5344CB8AC3E}">
        <p14:creationId xmlns:p14="http://schemas.microsoft.com/office/powerpoint/2010/main" val="410414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02F616-6D65-4EAA-93F1-E9F487C4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9" y="299443"/>
            <a:ext cx="10515600" cy="455469"/>
          </a:xfrm>
        </p:spPr>
        <p:txBody>
          <a:bodyPr>
            <a:no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</a:rPr>
              <a:t>Dotacje i wpłaty na rzecz innych jednostek udzielone z budżetu Gminy Mosina w 2021 roku </a:t>
            </a:r>
            <a:br>
              <a:rPr lang="pl-PL" sz="1800" b="1" dirty="0">
                <a:solidFill>
                  <a:srgbClr val="0070C0"/>
                </a:solidFill>
              </a:rPr>
            </a:br>
            <a:r>
              <a:rPr lang="pl-PL" sz="1800" b="1" dirty="0">
                <a:solidFill>
                  <a:srgbClr val="0070C0"/>
                </a:solidFill>
              </a:rPr>
              <a:t>wyniosły </a:t>
            </a:r>
            <a:r>
              <a:rPr lang="pl-PL" sz="1800" b="1" u="sng" dirty="0"/>
              <a:t>20.973.540,85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50C89E2-19AC-4DCF-818A-73417E18B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896422"/>
              </p:ext>
            </p:extLst>
          </p:nvPr>
        </p:nvGraphicFramePr>
        <p:xfrm>
          <a:off x="341168" y="808074"/>
          <a:ext cx="10515600" cy="5645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166">
                  <a:extLst>
                    <a:ext uri="{9D8B030D-6E8A-4147-A177-3AD203B41FA5}">
                      <a16:colId xmlns:a16="http://schemas.microsoft.com/office/drawing/2014/main" val="31781305"/>
                    </a:ext>
                  </a:extLst>
                </a:gridCol>
                <a:gridCol w="8218058">
                  <a:extLst>
                    <a:ext uri="{9D8B030D-6E8A-4147-A177-3AD203B41FA5}">
                      <a16:colId xmlns:a16="http://schemas.microsoft.com/office/drawing/2014/main" val="3885143841"/>
                    </a:ext>
                  </a:extLst>
                </a:gridCol>
                <a:gridCol w="1663376">
                  <a:extLst>
                    <a:ext uri="{9D8B030D-6E8A-4147-A177-3AD203B41FA5}">
                      <a16:colId xmlns:a16="http://schemas.microsoft.com/office/drawing/2014/main" val="2170984315"/>
                    </a:ext>
                  </a:extLst>
                </a:gridCol>
              </a:tblGrid>
              <a:tr h="289746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Dotacje dla jednostek spoza sektora finansów publicznych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1587494758"/>
                  </a:ext>
                </a:extLst>
              </a:tr>
              <a:tr h="39683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i  podmiotowe dla</a:t>
                      </a:r>
                      <a:r>
                        <a:rPr lang="pl-PL" sz="1200" b="1" u="none" strike="noStrike" dirty="0">
                          <a:effectLst/>
                        </a:rPr>
                        <a:t> niepublicznych i publicznych prowadzonych przez inne niż </a:t>
                      </a:r>
                      <a:r>
                        <a:rPr lang="pl-PL" sz="1200" b="1" u="none" strike="noStrike" dirty="0" err="1">
                          <a:effectLst/>
                        </a:rPr>
                        <a:t>jst</a:t>
                      </a:r>
                      <a:r>
                        <a:rPr lang="pl-PL" sz="1200" b="1" u="none" strike="noStrike" dirty="0">
                          <a:effectLst/>
                        </a:rPr>
                        <a:t>  jednostek systemu oświaty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12.899.370,01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2037605796"/>
                  </a:ext>
                </a:extLst>
              </a:tr>
              <a:tr h="2759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z budżetu na finansowanie lub dofinansowanie zadań zleconych do realizacji </a:t>
                      </a:r>
                      <a:r>
                        <a:rPr lang="pl-PL" sz="1200" b="1" u="none" strike="noStrike" dirty="0">
                          <a:effectLst/>
                        </a:rPr>
                        <a:t>stowarzyszeniom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335.648,00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2886871697"/>
                  </a:ext>
                </a:extLst>
              </a:tr>
              <a:tr h="23316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z budżetu </a:t>
                      </a:r>
                      <a:r>
                        <a:rPr lang="pl-PL" sz="1200" u="none" strike="noStrike" dirty="0" err="1">
                          <a:effectLst/>
                        </a:rPr>
                        <a:t>jst</a:t>
                      </a:r>
                      <a:r>
                        <a:rPr lang="pl-PL" sz="1200" u="none" strike="noStrike" dirty="0">
                          <a:effectLst/>
                        </a:rPr>
                        <a:t> udzielone organizacjom prowadzącym działalność </a:t>
                      </a:r>
                      <a:r>
                        <a:rPr lang="pl-PL" sz="1200" b="1" u="none" strike="noStrike" dirty="0">
                          <a:effectLst/>
                        </a:rPr>
                        <a:t>pożytku publicznego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189.800,00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1368824307"/>
                  </a:ext>
                </a:extLst>
              </a:tr>
              <a:tr h="23001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4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z budżetu na realizację zadań inwestycyjnych, w tym: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1990381094"/>
                  </a:ext>
                </a:extLst>
              </a:tr>
              <a:tr h="267835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1/ zakup sprzętu </a:t>
                      </a:r>
                      <a:r>
                        <a:rPr lang="pl-PL" sz="1200" b="1" u="none" strike="noStrike" dirty="0">
                          <a:effectLst/>
                        </a:rPr>
                        <a:t>dla OSP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500.000,00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3706725445"/>
                  </a:ext>
                </a:extLst>
              </a:tr>
              <a:tr h="250517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2/ </a:t>
                      </a:r>
                      <a:r>
                        <a:rPr lang="pl-PL" sz="1200" b="1" u="none" strike="noStrike" dirty="0">
                          <a:effectLst/>
                        </a:rPr>
                        <a:t>modernizacja systemów grzewczych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593.878,02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792351581"/>
                  </a:ext>
                </a:extLst>
              </a:tr>
              <a:tr h="295469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effectLst/>
                        </a:rPr>
                        <a:t>Razem</a:t>
                      </a:r>
                      <a:r>
                        <a:rPr lang="pl-PL" sz="1200" u="none" strike="noStrike" dirty="0">
                          <a:effectLst/>
                        </a:rPr>
                        <a:t>: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14.518.696,03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2737600389"/>
                  </a:ext>
                </a:extLst>
              </a:tr>
              <a:tr h="285398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</a:rPr>
                        <a:t>Dotacje dla jednostek  sektora finansów publicznych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2189972688"/>
                  </a:ext>
                </a:extLst>
              </a:tr>
              <a:tr h="27061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 na mocy porozumień </a:t>
                      </a:r>
                      <a:r>
                        <a:rPr lang="pl-PL" sz="1200" u="none" strike="noStrike" dirty="0" err="1">
                          <a:effectLst/>
                        </a:rPr>
                        <a:t>jst</a:t>
                      </a:r>
                      <a:r>
                        <a:rPr lang="pl-PL" sz="1200" u="none" strike="noStrike" dirty="0">
                          <a:effectLst/>
                        </a:rPr>
                        <a:t> na </a:t>
                      </a:r>
                      <a:r>
                        <a:rPr lang="pl-PL" sz="1200" b="1" u="none" strike="noStrike" dirty="0">
                          <a:effectLst/>
                        </a:rPr>
                        <a:t>transport lokalny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1.587.119,53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3830681426"/>
                  </a:ext>
                </a:extLst>
              </a:tr>
              <a:tr h="2725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Wpłaty na rzecz innych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jst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lub związków 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składka członkowska do Związku Pow.-Gm. Wielkopolski Transport Regionalny</a:t>
                      </a: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67.191,00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3221733744"/>
                  </a:ext>
                </a:extLst>
              </a:tr>
              <a:tr h="24722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3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 między </a:t>
                      </a:r>
                      <a:r>
                        <a:rPr lang="pl-PL" sz="1200" u="none" strike="noStrike" dirty="0" err="1">
                          <a:effectLst/>
                        </a:rPr>
                        <a:t>jst</a:t>
                      </a:r>
                      <a:r>
                        <a:rPr lang="pl-PL" sz="1200" u="none" strike="noStrike" dirty="0">
                          <a:effectLst/>
                        </a:rPr>
                        <a:t> - dla </a:t>
                      </a:r>
                      <a:r>
                        <a:rPr lang="pl-PL" sz="1200" b="1" u="none" strike="noStrike" dirty="0">
                          <a:effectLst/>
                        </a:rPr>
                        <a:t>publicznych jednostek systemu oświaty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1.537.199,95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1614999802"/>
                  </a:ext>
                </a:extLst>
              </a:tr>
              <a:tr h="2978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na pomoc finansową między </a:t>
                      </a:r>
                      <a:r>
                        <a:rPr lang="pl-PL" sz="1200" u="none" strike="noStrike" dirty="0" err="1">
                          <a:effectLst/>
                        </a:rPr>
                        <a:t>jst</a:t>
                      </a:r>
                      <a:r>
                        <a:rPr lang="pl-PL" sz="1200" u="none" strike="noStrike" dirty="0">
                          <a:effectLst/>
                        </a:rPr>
                        <a:t> na dofinansowanie zadań własnych - </a:t>
                      </a:r>
                      <a:r>
                        <a:rPr lang="pl-PL" sz="1200" b="1" u="none" strike="noStrike" dirty="0">
                          <a:effectLst/>
                        </a:rPr>
                        <a:t>izba wytrzeźwień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58.937,00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1571347607"/>
                  </a:ext>
                </a:extLst>
              </a:tr>
              <a:tr h="25892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5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na pomoc finansową między </a:t>
                      </a:r>
                      <a:r>
                        <a:rPr lang="pl-PL" sz="1200" u="none" strike="noStrike" dirty="0" err="1">
                          <a:effectLst/>
                        </a:rPr>
                        <a:t>jst</a:t>
                      </a:r>
                      <a:r>
                        <a:rPr lang="pl-PL" sz="1200" u="none" strike="noStrike" dirty="0">
                          <a:effectLst/>
                        </a:rPr>
                        <a:t> na dofinansowanie zadań własnych - </a:t>
                      </a:r>
                      <a:r>
                        <a:rPr lang="pl-PL" sz="1200" b="1" u="none" strike="noStrike" dirty="0">
                          <a:effectLst/>
                        </a:rPr>
                        <a:t>zakup sprzętu dla szpitala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30.000,00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3473485641"/>
                  </a:ext>
                </a:extLst>
              </a:tr>
              <a:tr h="24722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 dirty="0">
                          <a:effectLst/>
                        </a:rPr>
                        <a:t>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celowe na mocy porozumień </a:t>
                      </a:r>
                      <a:r>
                        <a:rPr lang="pl-PL" sz="1200" u="none" strike="noStrike" dirty="0" err="1">
                          <a:effectLst/>
                        </a:rPr>
                        <a:t>jst</a:t>
                      </a:r>
                      <a:r>
                        <a:rPr lang="pl-PL" sz="1200" u="none" strike="noStrike" dirty="0">
                          <a:effectLst/>
                        </a:rPr>
                        <a:t> - z przeznaczeniem </a:t>
                      </a:r>
                      <a:r>
                        <a:rPr lang="pl-PL" sz="1200" b="1" u="none" strike="noStrike" dirty="0">
                          <a:effectLst/>
                        </a:rPr>
                        <a:t>na likwidację wyrobów zawierających azbest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20.355,64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691887320"/>
                  </a:ext>
                </a:extLst>
              </a:tr>
              <a:tr h="24722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Wpłaty na rzecz innych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jst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lub związków 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składka członkowska do ZGO Sp. z o.o. w Jarocinie</a:t>
                      </a: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3.245,20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1086493541"/>
                  </a:ext>
                </a:extLst>
              </a:tr>
              <a:tr h="24722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Wpłaty na rzecz innych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jst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lub związków 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składka członkowska do Schroniska dla zwierząt w Skałowie </a:t>
                      </a: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212.296,50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281228495"/>
                  </a:ext>
                </a:extLst>
              </a:tr>
              <a:tr h="2509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podmiotowe dla samorządowej instytucji kultury - </a:t>
                      </a:r>
                      <a:r>
                        <a:rPr lang="pl-PL" sz="1200" b="1" u="none" strike="noStrike" dirty="0">
                          <a:effectLst/>
                        </a:rPr>
                        <a:t>Mosiński Ośrodek Kultury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1.348.500,00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1473287647"/>
                  </a:ext>
                </a:extLst>
              </a:tr>
              <a:tr h="26783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podmiotowe dla samorządowej instytucji kultury - </a:t>
                      </a:r>
                      <a:r>
                        <a:rPr lang="pl-PL" sz="1200" b="1" u="none" strike="noStrike" dirty="0">
                          <a:effectLst/>
                        </a:rPr>
                        <a:t>Galeria Sztuki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470.000,00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4129526565"/>
                  </a:ext>
                </a:extLst>
              </a:tr>
              <a:tr h="26258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Dotacje podmiotowe dla samorządowej instytucji kultury - </a:t>
                      </a:r>
                      <a:r>
                        <a:rPr lang="pl-PL" sz="1200" b="1" u="none" strike="noStrike" dirty="0">
                          <a:effectLst/>
                        </a:rPr>
                        <a:t>Mosińska Biblioteka Publiczna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1.120.000,00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3971623733"/>
                  </a:ext>
                </a:extLst>
              </a:tr>
              <a:tr h="250647">
                <a:tc>
                  <a:txBody>
                    <a:bodyPr/>
                    <a:lstStyle/>
                    <a:p>
                      <a:pPr algn="ctr" fontAlgn="b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effectLst/>
                        </a:rPr>
                        <a:t>Razem: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9" marR="5629" marT="56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6.454.844,82</a:t>
                      </a:r>
                    </a:p>
                  </a:txBody>
                  <a:tcPr marL="5629" marR="5629" marT="5629" marB="0" anchor="b"/>
                </a:tc>
                <a:extLst>
                  <a:ext uri="{0D108BD9-81ED-4DB2-BD59-A6C34878D82A}">
                    <a16:rowId xmlns:a16="http://schemas.microsoft.com/office/drawing/2014/main" val="3415519237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635EDECC-66A5-762C-4BC1-A95D7C388EA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191386"/>
            <a:ext cx="747799" cy="786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877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FBD332-7982-0C67-D2A1-D9FD84CF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54" y="433050"/>
            <a:ext cx="10515600" cy="47484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 b="1" dirty="0">
                <a:solidFill>
                  <a:srgbClr val="0070C0"/>
                </a:solidFill>
                <a:latin typeface="+mn-lt"/>
              </a:rPr>
              <a:t>Analiza wydatków bieżących Gminy Mosina i wydatków ponoszonych w działach 801 i 854 Budżetu Gminy w latach 2017-2021</a:t>
            </a:r>
            <a:br>
              <a:rPr lang="pl-PL" sz="2000" b="1" dirty="0">
                <a:solidFill>
                  <a:srgbClr val="0070C0"/>
                </a:solidFill>
                <a:latin typeface="+mn-lt"/>
              </a:rPr>
            </a:br>
            <a:endParaRPr lang="pl-PL" sz="20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292377B-4A5D-9F08-22AD-96E1C9AAA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382750"/>
              </p:ext>
            </p:extLst>
          </p:nvPr>
        </p:nvGraphicFramePr>
        <p:xfrm>
          <a:off x="1522670" y="907897"/>
          <a:ext cx="3841751" cy="1535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5071">
                  <a:extLst>
                    <a:ext uri="{9D8B030D-6E8A-4147-A177-3AD203B41FA5}">
                      <a16:colId xmlns:a16="http://schemas.microsoft.com/office/drawing/2014/main" val="3221399102"/>
                    </a:ext>
                  </a:extLst>
                </a:gridCol>
                <a:gridCol w="1418340">
                  <a:extLst>
                    <a:ext uri="{9D8B030D-6E8A-4147-A177-3AD203B41FA5}">
                      <a16:colId xmlns:a16="http://schemas.microsoft.com/office/drawing/2014/main" val="2829992706"/>
                    </a:ext>
                  </a:extLst>
                </a:gridCol>
                <a:gridCol w="1418340">
                  <a:extLst>
                    <a:ext uri="{9D8B030D-6E8A-4147-A177-3AD203B41FA5}">
                      <a16:colId xmlns:a16="http://schemas.microsoft.com/office/drawing/2014/main" val="1634074736"/>
                    </a:ext>
                  </a:extLst>
                </a:gridCol>
              </a:tblGrid>
              <a:tr h="39806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 Rok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ogółem wydatki bieżące gminy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wzrost -wartość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5336070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112 310 097,35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 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2851189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117 974 944,12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5 664 846,77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634769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141 522 807,80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23 547 863,68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3048528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2020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162 411 606,24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20 888 798,44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048135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173 789 426,35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11 377 820,11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5795070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8E221A0-37C4-084B-A1B4-48F4EFF93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72697"/>
              </p:ext>
            </p:extLst>
          </p:nvPr>
        </p:nvGraphicFramePr>
        <p:xfrm>
          <a:off x="7019702" y="925033"/>
          <a:ext cx="2602763" cy="1451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6224">
                  <a:extLst>
                    <a:ext uri="{9D8B030D-6E8A-4147-A177-3AD203B41FA5}">
                      <a16:colId xmlns:a16="http://schemas.microsoft.com/office/drawing/2014/main" val="2972072303"/>
                    </a:ext>
                  </a:extLst>
                </a:gridCol>
                <a:gridCol w="1286539">
                  <a:extLst>
                    <a:ext uri="{9D8B030D-6E8A-4147-A177-3AD203B41FA5}">
                      <a16:colId xmlns:a16="http://schemas.microsoft.com/office/drawing/2014/main" val="2288714797"/>
                    </a:ext>
                  </a:extLst>
                </a:gridCol>
              </a:tblGrid>
              <a:tr h="27380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wydatki bieżące dział 801 i 854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wzrost -wartość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1726136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44 062 971,15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 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8963049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46 407 809,58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2 344 838,43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76093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51 704 087,10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5 296 277,52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1233901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57 940 217,44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6 236 130,34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5294895"/>
                  </a:ext>
                </a:extLst>
              </a:tr>
              <a:tr h="227466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65 938 504,95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7 998 287,51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5855817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AD0D830-320D-5259-1816-78A2A3F1D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333891"/>
              </p:ext>
            </p:extLst>
          </p:nvPr>
        </p:nvGraphicFramePr>
        <p:xfrm>
          <a:off x="323109" y="2590583"/>
          <a:ext cx="5918200" cy="1676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3034">
                  <a:extLst>
                    <a:ext uri="{9D8B030D-6E8A-4147-A177-3AD203B41FA5}">
                      <a16:colId xmlns:a16="http://schemas.microsoft.com/office/drawing/2014/main" val="1556978974"/>
                    </a:ext>
                  </a:extLst>
                </a:gridCol>
                <a:gridCol w="1542471">
                  <a:extLst>
                    <a:ext uri="{9D8B030D-6E8A-4147-A177-3AD203B41FA5}">
                      <a16:colId xmlns:a16="http://schemas.microsoft.com/office/drawing/2014/main" val="2699972938"/>
                    </a:ext>
                  </a:extLst>
                </a:gridCol>
                <a:gridCol w="1542471">
                  <a:extLst>
                    <a:ext uri="{9D8B030D-6E8A-4147-A177-3AD203B41FA5}">
                      <a16:colId xmlns:a16="http://schemas.microsoft.com/office/drawing/2014/main" val="2204217047"/>
                    </a:ext>
                  </a:extLst>
                </a:gridCol>
                <a:gridCol w="1740224">
                  <a:extLst>
                    <a:ext uri="{9D8B030D-6E8A-4147-A177-3AD203B41FA5}">
                      <a16:colId xmlns:a16="http://schemas.microsoft.com/office/drawing/2014/main" val="4162161545"/>
                    </a:ext>
                  </a:extLst>
                </a:gridCol>
              </a:tblGrid>
              <a:tr h="47047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Rok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Subwencja otrzymana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Wykonane wydatki bieżące w dziale 801 i 854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% pokrycia wydatków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7285913"/>
                  </a:ext>
                </a:extLst>
              </a:tr>
              <a:tr h="241271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21 248 428,00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44 062 971,15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48,22%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7759159"/>
                  </a:ext>
                </a:extLst>
              </a:tr>
              <a:tr h="241271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22 683 154,00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46 407 809,58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48,88%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3151128"/>
                  </a:ext>
                </a:extLst>
              </a:tr>
              <a:tr h="241271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25 891 660,00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51 704 087,10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50,08%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7307642"/>
                  </a:ext>
                </a:extLst>
              </a:tr>
              <a:tr h="241271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2020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26 737 872,00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57 940 217,44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46,15%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5513064"/>
                  </a:ext>
                </a:extLst>
              </a:tr>
              <a:tr h="241271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29 094 270,00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65 938 504,95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44,12%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9677260"/>
                  </a:ext>
                </a:extLst>
              </a:tr>
            </a:tbl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D9701895-DDC3-53A4-8839-88D0851532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613751"/>
              </p:ext>
            </p:extLst>
          </p:nvPr>
        </p:nvGraphicFramePr>
        <p:xfrm>
          <a:off x="6564498" y="2423011"/>
          <a:ext cx="4714874" cy="3047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A62D9B47-B916-35AF-18BD-5CD2EB342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056181"/>
              </p:ext>
            </p:extLst>
          </p:nvPr>
        </p:nvGraphicFramePr>
        <p:xfrm>
          <a:off x="385723" y="4357022"/>
          <a:ext cx="5850565" cy="1593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3658">
                  <a:extLst>
                    <a:ext uri="{9D8B030D-6E8A-4147-A177-3AD203B41FA5}">
                      <a16:colId xmlns:a16="http://schemas.microsoft.com/office/drawing/2014/main" val="2603544534"/>
                    </a:ext>
                  </a:extLst>
                </a:gridCol>
                <a:gridCol w="1518323">
                  <a:extLst>
                    <a:ext uri="{9D8B030D-6E8A-4147-A177-3AD203B41FA5}">
                      <a16:colId xmlns:a16="http://schemas.microsoft.com/office/drawing/2014/main" val="3917473296"/>
                    </a:ext>
                  </a:extLst>
                </a:gridCol>
                <a:gridCol w="1066591">
                  <a:extLst>
                    <a:ext uri="{9D8B030D-6E8A-4147-A177-3AD203B41FA5}">
                      <a16:colId xmlns:a16="http://schemas.microsoft.com/office/drawing/2014/main" val="685866611"/>
                    </a:ext>
                  </a:extLst>
                </a:gridCol>
                <a:gridCol w="1082277">
                  <a:extLst>
                    <a:ext uri="{9D8B030D-6E8A-4147-A177-3AD203B41FA5}">
                      <a16:colId xmlns:a16="http://schemas.microsoft.com/office/drawing/2014/main" val="1004228711"/>
                    </a:ext>
                  </a:extLst>
                </a:gridCol>
                <a:gridCol w="1229716">
                  <a:extLst>
                    <a:ext uri="{9D8B030D-6E8A-4147-A177-3AD203B41FA5}">
                      <a16:colId xmlns:a16="http://schemas.microsoft.com/office/drawing/2014/main" val="3595465810"/>
                    </a:ext>
                  </a:extLst>
                </a:gridCol>
              </a:tblGrid>
              <a:tr h="45516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Rok 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dotacje udzielone w dziale 801 i 854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Wynagrodzenia w dziale 801 i 854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razem dotacje i wynagrodzenia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inne bieżące wydatki w dziale 801 i 854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6764289"/>
                  </a:ext>
                </a:extLst>
              </a:tr>
              <a:tr h="227583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8 862 484,44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28 571 733,48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37 434 217,92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6 628 753,23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1420537"/>
                  </a:ext>
                </a:extLst>
              </a:tr>
              <a:tr h="227583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8 920 576,68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29 285 808,40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38 206 385,08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8 201 424,50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8524033"/>
                  </a:ext>
                </a:extLst>
              </a:tr>
              <a:tr h="227583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2019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10 075 958,58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32 085 417,37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42 161 375,95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9 542 711,15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9301165"/>
                  </a:ext>
                </a:extLst>
              </a:tr>
              <a:tr h="227583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2020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12 091 266,06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37 438 995,05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49 530 261,11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8 409 956,33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3004032"/>
                  </a:ext>
                </a:extLst>
              </a:tr>
              <a:tr h="227583"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2021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</a:rPr>
                        <a:t>14 159 797,67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40 861 966,32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55 021 763,99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 dirty="0">
                          <a:effectLst/>
                        </a:rPr>
                        <a:t>10 916 740,96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995371"/>
                  </a:ext>
                </a:extLst>
              </a:tr>
            </a:tbl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id="{B6BC3271-D2C5-2C87-410D-863034781F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862F0AB-7652-A738-DF46-7690A3BB7424}"/>
              </a:ext>
            </a:extLst>
          </p:cNvPr>
          <p:cNvSpPr txBox="1"/>
          <p:nvPr/>
        </p:nvSpPr>
        <p:spPr>
          <a:xfrm>
            <a:off x="6308209" y="5470937"/>
            <a:ext cx="5498068" cy="1106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Podsumowanie: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Wzrost wydatków bieżących Gminy Mosina na przestrzeni lat 2017-2021 wynika m.in. z ok. 10% </a:t>
            </a:r>
            <a:r>
              <a:rPr lang="pl-PL" sz="1400" b="1" u="sng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corocznego</a:t>
            </a:r>
            <a:r>
              <a:rPr lang="pl-PL" sz="1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wzrostu wydatków bieżących związanych z kosztami funkcjonowania placówek oświatowych </a:t>
            </a:r>
          </a:p>
        </p:txBody>
      </p:sp>
    </p:spTree>
    <p:extLst>
      <p:ext uri="{BB962C8B-B14F-4D97-AF65-F5344CB8AC3E}">
        <p14:creationId xmlns:p14="http://schemas.microsoft.com/office/powerpoint/2010/main" val="919513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F91405-3DE1-F762-43D2-DE755F15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36" y="365125"/>
            <a:ext cx="10297564" cy="1325563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Analiza wydatków bieżących Gminy Mosina i wydatków ponoszonych w działach 801 i 854 Budżetu Gminy w latach 2017-2021</a:t>
            </a:r>
            <a:br>
              <a:rPr lang="pl-PL" sz="1800" b="1" dirty="0">
                <a:solidFill>
                  <a:srgbClr val="0070C0"/>
                </a:solidFill>
                <a:latin typeface="+mn-lt"/>
              </a:rPr>
            </a:br>
            <a:endParaRPr lang="pl-PL" sz="1800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AA90EE4-9427-2C3C-631D-B22B9268D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867080"/>
              </p:ext>
            </p:extLst>
          </p:nvPr>
        </p:nvGraphicFramePr>
        <p:xfrm>
          <a:off x="1687916" y="1815117"/>
          <a:ext cx="8678827" cy="2049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859">
                  <a:extLst>
                    <a:ext uri="{9D8B030D-6E8A-4147-A177-3AD203B41FA5}">
                      <a16:colId xmlns:a16="http://schemas.microsoft.com/office/drawing/2014/main" val="307381298"/>
                    </a:ext>
                  </a:extLst>
                </a:gridCol>
                <a:gridCol w="1597262">
                  <a:extLst>
                    <a:ext uri="{9D8B030D-6E8A-4147-A177-3AD203B41FA5}">
                      <a16:colId xmlns:a16="http://schemas.microsoft.com/office/drawing/2014/main" val="2711438855"/>
                    </a:ext>
                  </a:extLst>
                </a:gridCol>
                <a:gridCol w="1430870">
                  <a:extLst>
                    <a:ext uri="{9D8B030D-6E8A-4147-A177-3AD203B41FA5}">
                      <a16:colId xmlns:a16="http://schemas.microsoft.com/office/drawing/2014/main" val="3525302789"/>
                    </a:ext>
                  </a:extLst>
                </a:gridCol>
                <a:gridCol w="1807535">
                  <a:extLst>
                    <a:ext uri="{9D8B030D-6E8A-4147-A177-3AD203B41FA5}">
                      <a16:colId xmlns:a16="http://schemas.microsoft.com/office/drawing/2014/main" val="2962230857"/>
                    </a:ext>
                  </a:extLst>
                </a:gridCol>
                <a:gridCol w="1233377">
                  <a:extLst>
                    <a:ext uri="{9D8B030D-6E8A-4147-A177-3AD203B41FA5}">
                      <a16:colId xmlns:a16="http://schemas.microsoft.com/office/drawing/2014/main" val="2242535699"/>
                    </a:ext>
                  </a:extLst>
                </a:gridCol>
                <a:gridCol w="1477924">
                  <a:extLst>
                    <a:ext uri="{9D8B030D-6E8A-4147-A177-3AD203B41FA5}">
                      <a16:colId xmlns:a16="http://schemas.microsoft.com/office/drawing/2014/main" val="2255602757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Rok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ogółem wydatki bieżące gminy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% wzrost wydatków bieżących gminy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bieżące 801+854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% wzrost wydatków bieżących oświaty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% udział wydatków bieżących oświaty do wydatków ogółem Gminy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02429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2017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112 310 097,35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44 062 971,15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39,23%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34713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2018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117 974 944,12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5,04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46 407 809,58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5,32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39,34%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30465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2019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141 522 807,80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19,96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51 704 087,10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11,41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36,53%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75193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2020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162 411 606,24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14,76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57 940 217,44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12,06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35,67%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64717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pl-PL" sz="16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173 789 426,35</a:t>
                      </a:r>
                      <a:endParaRPr lang="pl-PL" sz="16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7,01</a:t>
                      </a:r>
                      <a:endParaRPr lang="pl-PL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65 938 504,95</a:t>
                      </a:r>
                      <a:endParaRPr lang="pl-PL" sz="16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13,80</a:t>
                      </a:r>
                      <a:endParaRPr lang="pl-PL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37,94%</a:t>
                      </a:r>
                      <a:endParaRPr lang="pl-PL" sz="16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992814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BDE21C89-27A4-34A2-E031-4FF24FD0B6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928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7C97E-82DF-A092-DF74-F35D6F76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601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ZGO Sp. z o.o. w Jarocinie – Wielkopolskie Centrum Recyklingu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3A9D56C-2651-5F1D-22BD-6BD396A48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26" y="1249695"/>
            <a:ext cx="4389474" cy="305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22. gmina będzie przywozić śmieci do Zakładu Gospodarki Odpadami |  wlkp24.info">
            <a:extLst>
              <a:ext uri="{FF2B5EF4-FFF2-40B4-BE49-F238E27FC236}">
                <a16:creationId xmlns:a16="http://schemas.microsoft.com/office/drawing/2014/main" id="{4D5CCEED-59D5-BCF6-947A-D301AB9F5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3" y="3677989"/>
            <a:ext cx="4861737" cy="26157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CE788A9-7148-1B4C-086A-D1BC58BD50D5}"/>
              </a:ext>
            </a:extLst>
          </p:cNvPr>
          <p:cNvSpPr txBox="1"/>
          <p:nvPr/>
        </p:nvSpPr>
        <p:spPr>
          <a:xfrm>
            <a:off x="709723" y="1168393"/>
            <a:ext cx="6097772" cy="2361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dniu 4 lutego 2021 roku Gmina Mosina złożyła w formie aktu notarialnego oświadczenie o przystąpieniu do „ZGO Sp. z o.o. w Jarocinie – Wielkopolskie Centrum Recyklingu” i objęciu 434 udziałów, pokrywając je wkładem pieniężnym w kwocie 399.510,02 zł.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ZGO Sp. z o.o. w Jarocinie – Wielkopolskie Centrum Recyklingu jest największą instalacją mechaniczno-biologicznego przetwarzania odpadów w Wielkopolsce. Nowoczesność  zakładu polega przede wszystkim na nieszablonowych i innowacyjnych rozwiązaniach technologicznych.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Obecnie spółka na mocy porozumienia międzygminnego zrzesza 22 samorządy.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449F598-F073-0AFB-4E37-346B7E586D0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672B41-5171-DAD0-876B-6337D9DDA46E}"/>
              </a:ext>
            </a:extLst>
          </p:cNvPr>
          <p:cNvSpPr txBox="1"/>
          <p:nvPr/>
        </p:nvSpPr>
        <p:spPr>
          <a:xfrm>
            <a:off x="6096000" y="4584035"/>
            <a:ext cx="5257800" cy="14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Objęcie udziałów w roku 2021 w ZGO Sp. z o.o. w Jarocinie – Wielkopolskie Centrum Recyklingu było możliwe dzięki podjętej Uchwale Nr XXXVII/306/20 Rady Miejskiej w Mosinie z dnia 29 grudnia 2020 r. w sprawie przystąpienia Gminy Mosina do spółki działającej pod firmą ZGO Spółka z o.o. w Jarocinie – Wielkopolskie Centrum Recyklingu. </a:t>
            </a:r>
          </a:p>
        </p:txBody>
      </p:sp>
    </p:spTree>
    <p:extLst>
      <p:ext uri="{BB962C8B-B14F-4D97-AF65-F5344CB8AC3E}">
        <p14:creationId xmlns:p14="http://schemas.microsoft.com/office/powerpoint/2010/main" val="2141067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217DF2-6A55-271C-47BB-0459788A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498"/>
          </a:xfrm>
        </p:spPr>
        <p:txBody>
          <a:bodyPr>
            <a:normAutofit/>
          </a:bodyPr>
          <a:lstStyle/>
          <a:p>
            <a:pPr algn="ctr"/>
            <a:r>
              <a:rPr lang="pl-PL" sz="1800" b="1" kern="1800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Nowy radiowóz dla mosińskiej Straży Miejskiej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800" dirty="0"/>
          </a:p>
        </p:txBody>
      </p:sp>
      <p:pic>
        <p:nvPicPr>
          <p:cNvPr id="3" name="Obraz 2" descr="Burmistrz Przemysław Mieloch przekazuje nowy wóz komendantowi Jarosławowi Dobickiemu">
            <a:extLst>
              <a:ext uri="{FF2B5EF4-FFF2-40B4-BE49-F238E27FC236}">
                <a16:creationId xmlns:a16="http://schemas.microsoft.com/office/drawing/2014/main" id="{67B8F636-95D1-AE54-FB6B-48FFEC307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0" y="4190668"/>
            <a:ext cx="3437890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AD9E308-FA76-8D17-40A5-6A8C8386E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23" y="1339671"/>
            <a:ext cx="5729177" cy="333463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081D224-1D95-AC3A-B0BA-673DB0C21C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E1B7CFB-1DB5-C968-CF56-45FAF1BFB087}"/>
              </a:ext>
            </a:extLst>
          </p:cNvPr>
          <p:cNvSpPr txBox="1"/>
          <p:nvPr/>
        </p:nvSpPr>
        <p:spPr>
          <a:xfrm>
            <a:off x="682336" y="1339671"/>
            <a:ext cx="4708371" cy="282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	W 2021 roku został zakupiony t</a:t>
            </a:r>
            <a:r>
              <a:rPr lang="pl-PL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erenowy samochód marki Dacia </a:t>
            </a:r>
            <a:r>
              <a:rPr lang="pl-PL" sz="1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Duster</a:t>
            </a:r>
            <a:r>
              <a:rPr lang="pl-PL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z napędem na cztery koła  dla  funkcjonariuszy Straży Miejskiej w Mosinie</a:t>
            </a:r>
            <a:r>
              <a:rPr lang="pl-PL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– wartość zakupu 101.781,49 zł</a:t>
            </a:r>
            <a:endParaRPr lang="pl-PL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Zakup samochodu dla strażników wsparli również radni Rady Miejskiej w Mosinie, którzy uchwalili środki na ten cel. Kluczyki od radiowozu na ręce Komendanta SM Jarosława </a:t>
            </a:r>
            <a:r>
              <a:rPr lang="pl-PL" sz="1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Dobickiego</a:t>
            </a:r>
            <a:r>
              <a:rPr lang="pl-PL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przekazał Burmistrz Gminy Mosina Przemysław Mieloch, </a:t>
            </a:r>
            <a:br>
              <a:rPr lang="pl-PL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 obecności swoich Zastępców i Skarbnika Gminy Mosina.</a:t>
            </a:r>
            <a:endParaRPr lang="pl-PL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W 2021 roku</a:t>
            </a:r>
            <a:r>
              <a:rPr lang="pl-PL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minęła 30. rocznica powołania Straży Miejskiej w Mosinie. </a:t>
            </a:r>
            <a:endParaRPr lang="pl-PL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87F0F55-B9F9-66B7-0CDC-6718B9DD2AD0}"/>
              </a:ext>
            </a:extLst>
          </p:cNvPr>
          <p:cNvSpPr txBox="1"/>
          <p:nvPr/>
        </p:nvSpPr>
        <p:spPr>
          <a:xfrm>
            <a:off x="4601239" y="5177698"/>
            <a:ext cx="6097772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Nowe auto uzupełniło flotę pojazdów jakimi dysponuje Straż Miejska i służy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strażnikom gminnym 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wykonywania zadań ustawowych na potrzeby mieszkańców Gminy Mosina. </a:t>
            </a:r>
          </a:p>
        </p:txBody>
      </p:sp>
    </p:spTree>
    <p:extLst>
      <p:ext uri="{BB962C8B-B14F-4D97-AF65-F5344CB8AC3E}">
        <p14:creationId xmlns:p14="http://schemas.microsoft.com/office/powerpoint/2010/main" val="3818872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CCFA42-B81D-9B76-F35D-D8CE996B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842" y="365126"/>
            <a:ext cx="9641958" cy="453582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Dotacja dla Ochotniczej Straży Pożarnej w Mosinie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E39E6F-A18E-3826-FF10-1E8849D42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68" y="1063055"/>
            <a:ext cx="3057113" cy="157893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2879F58-1C2E-17E4-2405-97B0C975BDCB}"/>
              </a:ext>
            </a:extLst>
          </p:cNvPr>
          <p:cNvSpPr txBox="1"/>
          <p:nvPr/>
        </p:nvSpPr>
        <p:spPr>
          <a:xfrm>
            <a:off x="5876513" y="1502204"/>
            <a:ext cx="5840566" cy="2188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roku Gmina Mosina przekazała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ramach dotacji środki w wysokości 500.000,00 na zakup fabrycznie nowego, ciężkiego samochodu specjalnego pożarniczego, ratowniczo-gaśniczego na podwoziu Scania z układem napędowym 4/4 dla Ochotniczej Straży Pożarnej w Mosinie. Całkowita wartość pojazdu wyniosła 1.199.250,00 zł. Dotacja celowa Gminy Mosina wyniosła 499.250,00 zł i została rozliczona w roku 2022. Pozostała kwota pochodziła z budżetu państwa.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3E709ED-51E8-0137-CFD0-3DA3F637707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E586B23-0063-F488-D2CF-5FAC76D6928D}"/>
              </a:ext>
            </a:extLst>
          </p:cNvPr>
          <p:cNvSpPr txBox="1"/>
          <p:nvPr/>
        </p:nvSpPr>
        <p:spPr>
          <a:xfrm>
            <a:off x="217715" y="5462377"/>
            <a:ext cx="6097772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Wóz jest wykorzystywany m.in. w akcjach i działaniach ratowniczych w ramach KSRG oraz w innych działaniach na potrzeby mieszkańców Gminy Mosina.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9BB68CD-558A-8E9C-51DD-897A82EB8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45" y="3774558"/>
            <a:ext cx="5523866" cy="283219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626CD53-6A70-DBA3-6FC1-B5510085B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5" y="2850704"/>
            <a:ext cx="5092996" cy="24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4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EE1325-199A-220D-C712-9AD8F79B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0540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Dotacje na wymianę pieców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EC220CA-F8E3-0BB5-0448-A5AA7224D445}"/>
              </a:ext>
            </a:extLst>
          </p:cNvPr>
          <p:cNvSpPr txBox="1"/>
          <p:nvPr/>
        </p:nvSpPr>
        <p:spPr>
          <a:xfrm>
            <a:off x="446567" y="1215241"/>
            <a:ext cx="10907233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400" dirty="0"/>
              <a:t>W 2021 roku mieszkańcy gminy mieli możliwość uzyskania dotacji z budżetu Gminy Mosina na dofinansowanie kosztów inwestycji w zakresie wymiany tzw. kopciuchów na nowoczesne urządzenia spełniające obecne wymagania emisyjności.</a:t>
            </a:r>
            <a:endParaRPr lang="pl-PL" sz="1400" dirty="0">
              <a:effectLst/>
            </a:endParaRPr>
          </a:p>
          <a:p>
            <a:pPr algn="l"/>
            <a:endParaRPr lang="pl-PL" sz="1400" dirty="0"/>
          </a:p>
          <a:p>
            <a:pPr algn="l"/>
            <a:r>
              <a:rPr lang="pl-PL" sz="1400" dirty="0"/>
              <a:t>W 2021 roku Gmina Mosina wydatkowała w formie dotacji celowych kwotę </a:t>
            </a:r>
            <a:r>
              <a:rPr lang="pl-PL" sz="1400" b="1" dirty="0">
                <a:solidFill>
                  <a:srgbClr val="0070C0"/>
                </a:solidFill>
              </a:rPr>
              <a:t>593.878,02 </a:t>
            </a:r>
            <a:r>
              <a:rPr lang="pl-PL" sz="1400" dirty="0"/>
              <a:t>zł na dofinansowanie kosztów inwestycji realizowanych na terenie gminy </a:t>
            </a:r>
            <a:r>
              <a:rPr lang="pl-PL" sz="1400" dirty="0">
                <a:effectLst/>
              </a:rPr>
              <a:t>polegających na:</a:t>
            </a:r>
          </a:p>
          <a:p>
            <a:r>
              <a:rPr lang="pl-PL" sz="1400" dirty="0"/>
              <a:t>1) likwidacji kotłów/pieców węglowych i ich zastąpieniu: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/>
              <a:t>pompą ciepła;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/>
              <a:t>kotłem gazowym;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/>
              <a:t>kotłem lub piecem elektrycznym;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/>
              <a:t>kotłem na paliwo stałe, z automatycznym podajnikiem paliwa, za wyjątkiem zgazowujących paliwo, bez dodatkowego rusztu, 5 klasy lub wyższej według normy przenoszącej normę europejską EN 303-5, spełniającym wymagania tzw. </a:t>
            </a:r>
            <a:r>
              <a:rPr lang="pl-PL" sz="1400" dirty="0" err="1"/>
              <a:t>ekoprojektu</a:t>
            </a:r>
            <a:r>
              <a:rPr lang="pl-PL" sz="1400" dirty="0"/>
              <a:t>,</a:t>
            </a:r>
          </a:p>
          <a:p>
            <a:r>
              <a:rPr lang="pl-PL" sz="1400" dirty="0"/>
              <a:t>2) montażu w systemie grzewczym kolektorów słonecznych dla potrzeb wytwarzania ciepłej wody użytkowej.</a:t>
            </a:r>
          </a:p>
          <a:p>
            <a:endParaRPr lang="pl-PL" sz="1400" dirty="0"/>
          </a:p>
          <a:p>
            <a:r>
              <a:rPr lang="pl-PL" sz="1400" dirty="0"/>
              <a:t>Wysokość udzielonej dotacji, zasady oraz tryb postępowania i sposób rozliczania dotacji zostały ustalone przez Radę Miejską w Mosinie w uchwale Nr XXX/239/20 Rady Miejskiej w Mosinie z dnia 9 lipca 2020 r. w sprawie udzielania dotacji celowej na dofinansowanie kosztów inwestycji w zakresie ochrony środowiska i gospodarki wodnej oraz Uchwale zmieniającej Nr XXXVI/295/20 z dnia 26 listopada 2020r.</a:t>
            </a:r>
            <a:br>
              <a:rPr lang="pl-PL" sz="1400" dirty="0"/>
            </a:br>
            <a:endParaRPr lang="pl-PL" sz="14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64CD99A-54E0-01AF-BD00-D095F30312B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rząd Miejski w Mosinie :: Dotacje na wymianę pieców – nabór wniosków">
            <a:extLst>
              <a:ext uri="{FF2B5EF4-FFF2-40B4-BE49-F238E27FC236}">
                <a16:creationId xmlns:a16="http://schemas.microsoft.com/office/drawing/2014/main" id="{17B71EF1-1EF7-C5F0-0740-7DE42112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313" y="5114421"/>
            <a:ext cx="2709531" cy="12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3417316-CBA8-EB05-95F5-4E6B7F121423}"/>
              </a:ext>
            </a:extLst>
          </p:cNvPr>
          <p:cNvSpPr txBox="1"/>
          <p:nvPr/>
        </p:nvSpPr>
        <p:spPr>
          <a:xfrm>
            <a:off x="1406156" y="5081333"/>
            <a:ext cx="591967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Gminie Mosina zrealizowano 129 dotacji do wymiany źródeł ciepła w budynkach i lokalach mieszkalnych</a:t>
            </a:r>
          </a:p>
        </p:txBody>
      </p:sp>
    </p:spTree>
    <p:extLst>
      <p:ext uri="{BB962C8B-B14F-4D97-AF65-F5344CB8AC3E}">
        <p14:creationId xmlns:p14="http://schemas.microsoft.com/office/powerpoint/2010/main" val="3625317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B7AFD5-9A43-844B-4796-E1E4C6F9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618" y="365126"/>
            <a:ext cx="9780181" cy="602438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Inwestycje w roku 2021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5B24382-9466-DD6E-54B3-E4C01CAB4D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F593A0C-4CCD-DA3F-8B30-DB66E1226823}"/>
              </a:ext>
            </a:extLst>
          </p:cNvPr>
          <p:cNvSpPr txBox="1"/>
          <p:nvPr/>
        </p:nvSpPr>
        <p:spPr>
          <a:xfrm>
            <a:off x="1573619" y="746500"/>
            <a:ext cx="978018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wydatków inwestycyjnych w 2021 roku na poziomie 23.744.666,21 zł stanowi 12% wykonanych wydatków ogółem.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251E3E5-7B7A-0898-D0DF-B7E88EE16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969022"/>
              </p:ext>
            </p:extLst>
          </p:nvPr>
        </p:nvGraphicFramePr>
        <p:xfrm>
          <a:off x="691116" y="1608645"/>
          <a:ext cx="10395984" cy="4061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762">
                  <a:extLst>
                    <a:ext uri="{9D8B030D-6E8A-4147-A177-3AD203B41FA5}">
                      <a16:colId xmlns:a16="http://schemas.microsoft.com/office/drawing/2014/main" val="1183466348"/>
                    </a:ext>
                  </a:extLst>
                </a:gridCol>
                <a:gridCol w="7470070">
                  <a:extLst>
                    <a:ext uri="{9D8B030D-6E8A-4147-A177-3AD203B41FA5}">
                      <a16:colId xmlns:a16="http://schemas.microsoft.com/office/drawing/2014/main" val="1039213919"/>
                    </a:ext>
                  </a:extLst>
                </a:gridCol>
                <a:gridCol w="1168272">
                  <a:extLst>
                    <a:ext uri="{9D8B030D-6E8A-4147-A177-3AD203B41FA5}">
                      <a16:colId xmlns:a16="http://schemas.microsoft.com/office/drawing/2014/main" val="2767136895"/>
                    </a:ext>
                  </a:extLst>
                </a:gridCol>
                <a:gridCol w="1705880">
                  <a:extLst>
                    <a:ext uri="{9D8B030D-6E8A-4147-A177-3AD203B41FA5}">
                      <a16:colId xmlns:a16="http://schemas.microsoft.com/office/drawing/2014/main" val="1508412152"/>
                    </a:ext>
                  </a:extLst>
                </a:gridCol>
              </a:tblGrid>
              <a:tr h="22744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+mn-lt"/>
                        </a:rPr>
                        <a:t>Udział % wykonania wydatków majątkowych wg rodzajów działalności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075441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Budowa sieci wodociągowych 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510 270,00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2,15%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8942708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Transport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3 555 488,80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14,97%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1254312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Budowa dróg, chodników, ścieżek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4 026 346,96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16,96%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6370126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Turystyka - budowa pomostu pływającego 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269 985,00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1,14%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8279889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Adaptacje i termomodernizacje budynków gminnych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4 467 279,87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18,81%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3559119"/>
                  </a:ext>
                </a:extLst>
              </a:tr>
              <a:tr h="454889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Zakup i modernizacja sprzetu informatycznego i rozwój elektronicznych usług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169 822,72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0,72%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045575"/>
                  </a:ext>
                </a:extLst>
              </a:tr>
              <a:tr h="284306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Inwestycje w bezpieczeństwo: monitoring, zakup auta OSP i SM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619 222,89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2,61%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7215087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Inwestycje w infrastrukturę bazy oświatowej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7 328 896,56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30,87%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2029169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Środki na zakup defibrylatora  dla Szpitala w Puszczykowie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30 000,00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0,13%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216266"/>
                  </a:ext>
                </a:extLst>
              </a:tr>
              <a:tr h="682333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Inwestycje w oświetlenie gminne, małą infrastrukturę, place zabaw, gospodarkę odpadami, środki na dofinansowanie modernizacji systemów grzewczych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1 967 251,18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8,29%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9292035"/>
                  </a:ext>
                </a:extLst>
              </a:tr>
              <a:tr h="365213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Inwestycje w budowę i modernizację świetlic wiejskich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792 476,23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3,34%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6553716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Inwestycja - boisko wiejskie w Rogalinie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7 626,00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0,03%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716850"/>
                  </a:ext>
                </a:extLst>
              </a:tr>
              <a:tr h="227444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RAZEM: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23 744 666,21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100,00%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6091356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08E58CA4-B2E7-0CC4-E7F2-7B52B8E74C94}"/>
              </a:ext>
            </a:extLst>
          </p:cNvPr>
          <p:cNvSpPr txBox="1"/>
          <p:nvPr/>
        </p:nvSpPr>
        <p:spPr>
          <a:xfrm>
            <a:off x="691116" y="5677785"/>
            <a:ext cx="1012219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roku największe nakłady inwestycyjne, na poziomie 30,87% wszystkich wydatków inwestycyjnych w Gminie,  poniesiono na zadania związane z rozbudową i modernizacją bazy oświatowej</a:t>
            </a:r>
          </a:p>
        </p:txBody>
      </p:sp>
    </p:spTree>
    <p:extLst>
      <p:ext uri="{BB962C8B-B14F-4D97-AF65-F5344CB8AC3E}">
        <p14:creationId xmlns:p14="http://schemas.microsoft.com/office/powerpoint/2010/main" val="121876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CA5557-AFD3-62F4-68F7-437ACEF3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172" y="365126"/>
            <a:ext cx="10056628" cy="485479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</a:rPr>
              <a:t>Inwestycje w 2021 roku w infrastrukturę oświatową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91CCEFA-0CAA-B89A-0223-BB1609EFE52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1106CED-69D0-4746-A983-E9C559CE4542}"/>
              </a:ext>
            </a:extLst>
          </p:cNvPr>
          <p:cNvSpPr txBox="1"/>
          <p:nvPr/>
        </p:nvSpPr>
        <p:spPr>
          <a:xfrm>
            <a:off x="1616149" y="1215242"/>
            <a:ext cx="8867553" cy="5130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 2021 to kolejny rok konsekwentnych działań w zakresie poszerzania i modernizowania gminnej bazy oświatowej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roku kontynuowano rozpoczęte inwestycje jak również podjęto działania projektowe.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Wydatkowane 7.328.896,56 przeznaczono na: 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Szkołę Podstawową w Rogalinie 3.676.652,87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Szkołę Podstawową w Daszewicach 1.532.070,00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Szkołę Podstawową w Rogalinku 1.210.967,69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Szkołę Podstawową nr 2 w Mosinie 724.300,00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Szkołę Podstawową w Krosinku 165.226,00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Szkołę Podstawową w Krośnie (boisko) 12.300,00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Przedszkole nr 3 w Mosinie 7.380,00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57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4EBD12-E5BC-F182-0680-391E5AEF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232" y="365126"/>
            <a:ext cx="10356112" cy="850115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Inwestycje wieloletnie: </a:t>
            </a:r>
            <a:r>
              <a:rPr lang="pl-PL" sz="1800" b="1" dirty="0">
                <a:latin typeface="+mn-lt"/>
              </a:rPr>
              <a:t>w trakcie realizacji w 2021 r. przeniesione na wydatki niewygasające –  </a:t>
            </a:r>
            <a:r>
              <a:rPr lang="pl-PL" sz="1800" b="1" dirty="0">
                <a:solidFill>
                  <a:srgbClr val="0070C0"/>
                </a:solidFill>
                <a:latin typeface="+mn-lt"/>
              </a:rPr>
              <a:t>Rozbudowa Szkoły Podstawowej w Rogalinie z budową sali gimnastycznej wraz z infrastrukturą towarzyszącą</a:t>
            </a:r>
            <a:endParaRPr lang="pl-PL" sz="18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5BEC97C-258D-E93E-A761-33FBAD89FC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4A1919C-5472-679D-A778-3D49185F6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95512"/>
              </p:ext>
            </p:extLst>
          </p:nvPr>
        </p:nvGraphicFramePr>
        <p:xfrm>
          <a:off x="1382232" y="1506186"/>
          <a:ext cx="9792585" cy="1764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3430">
                  <a:extLst>
                    <a:ext uri="{9D8B030D-6E8A-4147-A177-3AD203B41FA5}">
                      <a16:colId xmlns:a16="http://schemas.microsoft.com/office/drawing/2014/main" val="1591777778"/>
                    </a:ext>
                  </a:extLst>
                </a:gridCol>
                <a:gridCol w="1602912">
                  <a:extLst>
                    <a:ext uri="{9D8B030D-6E8A-4147-A177-3AD203B41FA5}">
                      <a16:colId xmlns:a16="http://schemas.microsoft.com/office/drawing/2014/main" val="2043903913"/>
                    </a:ext>
                  </a:extLst>
                </a:gridCol>
                <a:gridCol w="3466243">
                  <a:extLst>
                    <a:ext uri="{9D8B030D-6E8A-4147-A177-3AD203B41FA5}">
                      <a16:colId xmlns:a16="http://schemas.microsoft.com/office/drawing/2014/main" val="121849291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Wydatki poniesione w roku 2019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58 548,00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projekt budowlany i wykonawczy dla sali gimnastycznej w Rogalinie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921393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Wydatki poniesione w roku 2020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208 625,86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uaktualnienie kosztorysów i pierwsze 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0136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Wydatki poniesione w roku 2021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5 353 781,83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9872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RAZEM: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5 620 955,69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73432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Wydatki niewygasające 2021 do realizacji w roku 2022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1 256 653,97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5965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OGÓŁEM: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6 877 609,66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7443255"/>
                  </a:ext>
                </a:extLst>
              </a:tr>
            </a:tbl>
          </a:graphicData>
        </a:graphic>
      </p:graphicFrame>
      <p:pic>
        <p:nvPicPr>
          <p:cNvPr id="10" name="Obraz 9">
            <a:extLst>
              <a:ext uri="{FF2B5EF4-FFF2-40B4-BE49-F238E27FC236}">
                <a16:creationId xmlns:a16="http://schemas.microsoft.com/office/drawing/2014/main" id="{557AA4B5-122D-7885-5DBD-3B6CEC61D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6" y="3429000"/>
            <a:ext cx="3091989" cy="192281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FDB7D76-B9A6-6D9F-3EAB-02CA38EAE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15" y="3428998"/>
            <a:ext cx="3609773" cy="192281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59EAFD8-3BAA-A86D-F955-99E02DFEF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52" y="3428999"/>
            <a:ext cx="3753292" cy="19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3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B76B6F5-7111-485A-B4C7-6528F52BAF2C}"/>
              </a:ext>
            </a:extLst>
          </p:cNvPr>
          <p:cNvSpPr txBox="1"/>
          <p:nvPr/>
        </p:nvSpPr>
        <p:spPr>
          <a:xfrm>
            <a:off x="1392382" y="526472"/>
            <a:ext cx="10004934" cy="1901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Największą</a:t>
            </a:r>
            <a:r>
              <a:rPr lang="pl-PL" sz="1800" b="1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grupę zaplanowanych dochodów stanowią działy:</a:t>
            </a:r>
            <a:endParaRPr lang="pl-PL" sz="1600" b="1" dirty="0">
              <a:solidFill>
                <a:srgbClr val="0070C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b="1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600" b="1" dirty="0">
              <a:solidFill>
                <a:srgbClr val="0070C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Dochody od osób prawnych, osób fizycznych i od innych jednostek nie posiadających osobowości prawnej oraz wydatki związane z ich poborem 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38,67%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budżetu ogółem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Rodzina 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26,14%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budżetu ogółem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Różne rozliczenia (w tym: część oświatowa subwencji)  </a:t>
            </a:r>
            <a:r>
              <a:rPr lang="pl-PL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20,92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budżetu ogółem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7DB9DCE-4111-42D5-B9AC-99E45C5D9C43}"/>
              </a:ext>
            </a:extLst>
          </p:cNvPr>
          <p:cNvSpPr txBox="1"/>
          <p:nvPr/>
        </p:nvSpPr>
        <p:spPr>
          <a:xfrm>
            <a:off x="786144" y="2774373"/>
            <a:ext cx="682000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Realizacja dochodów budżetowych 2021 r.:</a:t>
            </a:r>
          </a:p>
          <a:p>
            <a:pPr algn="just"/>
            <a:r>
              <a:rPr lang="pl-PL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</a:t>
            </a:r>
            <a:r>
              <a:rPr lang="pl-PL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207.618.942,86</a:t>
            </a:r>
            <a:r>
              <a:rPr lang="pl-PL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zł, wykonanie  </a:t>
            </a:r>
            <a:r>
              <a:rPr lang="pl-PL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211.090.325,83</a:t>
            </a:r>
            <a:r>
              <a:rPr lang="pl-PL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zł, tj.101,67%</a:t>
            </a:r>
          </a:p>
          <a:p>
            <a:pPr algn="just"/>
            <a:r>
              <a:rPr lang="pl-PL" sz="1600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pl-PL" sz="1600" dirty="0">
              <a:solidFill>
                <a:srgbClr val="0070C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b="1" u="sng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dochody bieżące</a:t>
            </a:r>
            <a:r>
              <a:rPr lang="pl-PL" u="sng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</a:t>
            </a:r>
            <a:r>
              <a:rPr lang="pl-PL" sz="1600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191.086.831,70</a:t>
            </a:r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endParaRPr lang="pl-PL" sz="16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wykonanie  </a:t>
            </a:r>
            <a:r>
              <a:rPr lang="pl-PL" sz="1600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195.062.891,21</a:t>
            </a:r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zł, tj.</a:t>
            </a:r>
            <a:r>
              <a:rPr lang="pl-PL" sz="1600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102,08</a:t>
            </a:r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228600"/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28600"/>
            <a:endParaRPr lang="pl-PL" sz="1600" dirty="0">
              <a:solidFill>
                <a:srgbClr val="0070C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b="1" u="sng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dochody majątkowe</a:t>
            </a:r>
            <a:r>
              <a:rPr lang="pl-PL" u="sng" dirty="0"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u="sng" dirty="0">
              <a:solidFill>
                <a:srgbClr val="0070C0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</a:t>
            </a:r>
            <a:r>
              <a:rPr lang="pl-PL" sz="1600" dirty="0"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16.532.111,16</a:t>
            </a:r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wykonanie 16.027.434,62 zł, tj.96,95%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4BEC762-E7FB-40EF-AD39-F234A70293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65A34548-22E6-17A6-2D9F-99DA123702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460454"/>
              </p:ext>
            </p:extLst>
          </p:nvPr>
        </p:nvGraphicFramePr>
        <p:xfrm>
          <a:off x="7021032" y="34782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2262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A5781A-39A4-697A-FA31-04B435C5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5126"/>
            <a:ext cx="9982200" cy="719396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</a:rPr>
              <a:t>Inwestycje wieloletnie: </a:t>
            </a:r>
            <a:r>
              <a:rPr lang="pl-PL" sz="2000" b="1" dirty="0">
                <a:latin typeface="+mn-lt"/>
              </a:rPr>
              <a:t>w trakcie realizacji w 2021 r. i kontynuacja w 2022 r. –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1800" b="1" dirty="0">
                <a:solidFill>
                  <a:srgbClr val="0070C0"/>
                </a:solidFill>
              </a:rPr>
              <a:t>  Rozbudowa Szkoły Podstawowej w Rogalinku</a:t>
            </a:r>
            <a:endParaRPr lang="pl-PL" sz="1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078579-B085-6624-0932-5CBFBA26D7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6F82BC4-0E40-EB2F-77E2-E302805E0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570730"/>
              </p:ext>
            </p:extLst>
          </p:nvPr>
        </p:nvGraphicFramePr>
        <p:xfrm>
          <a:off x="1552353" y="1215241"/>
          <a:ext cx="911210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5201">
                  <a:extLst>
                    <a:ext uri="{9D8B030D-6E8A-4147-A177-3AD203B41FA5}">
                      <a16:colId xmlns:a16="http://schemas.microsoft.com/office/drawing/2014/main" val="2839947058"/>
                    </a:ext>
                  </a:extLst>
                </a:gridCol>
                <a:gridCol w="1491526">
                  <a:extLst>
                    <a:ext uri="{9D8B030D-6E8A-4147-A177-3AD203B41FA5}">
                      <a16:colId xmlns:a16="http://schemas.microsoft.com/office/drawing/2014/main" val="1519240418"/>
                    </a:ext>
                  </a:extLst>
                </a:gridCol>
                <a:gridCol w="3225375">
                  <a:extLst>
                    <a:ext uri="{9D8B030D-6E8A-4147-A177-3AD203B41FA5}">
                      <a16:colId xmlns:a16="http://schemas.microsoft.com/office/drawing/2014/main" val="12379994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poniesione w roku 2019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53 328,00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dokumentacja projektowa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3799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poniesione w roku 2020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40 827,00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dokumentacja projektowa i kosztorysy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34090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poniesione w roku 2021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1 210 967,69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03326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RAZEM: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1 305 122,69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76978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Środki do wydatkowania w budżecie 2022 r.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3 760 000,00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08468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Środki do wydatkowania w budżecie 2022 r.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550.000,00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zakup wyposażenia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07577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OGÓŁEM: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5 615 122,69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8788853"/>
                  </a:ext>
                </a:extLst>
              </a:tr>
            </a:tbl>
          </a:graphicData>
        </a:graphic>
      </p:graphicFrame>
      <p:pic>
        <p:nvPicPr>
          <p:cNvPr id="1026" name="Picture 2" descr="rozbudowa SP w Rogalinku">
            <a:extLst>
              <a:ext uri="{FF2B5EF4-FFF2-40B4-BE49-F238E27FC236}">
                <a16:creationId xmlns:a16="http://schemas.microsoft.com/office/drawing/2014/main" id="{704BA4A0-477D-6B95-88EF-D930EC52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70" y="3222663"/>
            <a:ext cx="3160164" cy="20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F6AAE9F-46E0-9419-7E80-D7FD2F272C84}"/>
              </a:ext>
            </a:extLst>
          </p:cNvPr>
          <p:cNvSpPr txBox="1"/>
          <p:nvPr/>
        </p:nvSpPr>
        <p:spPr>
          <a:xfrm>
            <a:off x="682336" y="5234347"/>
            <a:ext cx="3062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plac budowy - kwiecień 2021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411CC0A-2C0A-16FA-4D46-51BE9C994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67" y="3222663"/>
            <a:ext cx="3290697" cy="20617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F0CD3CC-4463-3606-8A73-4553B48F6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58" y="3222663"/>
            <a:ext cx="3487479" cy="206171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09B0B6B-BFD9-8963-2723-841B20446DD0}"/>
              </a:ext>
            </a:extLst>
          </p:cNvPr>
          <p:cNvSpPr txBox="1"/>
          <p:nvPr/>
        </p:nvSpPr>
        <p:spPr>
          <a:xfrm>
            <a:off x="4231758" y="5267207"/>
            <a:ext cx="348747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 2022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819C784-FC08-C6A8-67C0-7BBB09DC5C15}"/>
              </a:ext>
            </a:extLst>
          </p:cNvPr>
          <p:cNvSpPr txBox="1"/>
          <p:nvPr/>
        </p:nvSpPr>
        <p:spPr>
          <a:xfrm>
            <a:off x="8218967" y="5267207"/>
            <a:ext cx="329069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 2022</a:t>
            </a:r>
          </a:p>
        </p:txBody>
      </p:sp>
    </p:spTree>
    <p:extLst>
      <p:ext uri="{BB962C8B-B14F-4D97-AF65-F5344CB8AC3E}">
        <p14:creationId xmlns:p14="http://schemas.microsoft.com/office/powerpoint/2010/main" val="445422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3D4EC7-AD56-559F-C8AE-0CCBDA71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986" y="365125"/>
            <a:ext cx="9790814" cy="623703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Inwestycje: </a:t>
            </a:r>
            <a:r>
              <a:rPr lang="pl-PL" sz="1800" b="1" dirty="0">
                <a:latin typeface="+mn-lt"/>
              </a:rPr>
              <a:t>rozpoczęte w 2021 r. przeniesione na wydatki niewygasające –  </a:t>
            </a:r>
            <a:r>
              <a:rPr lang="pl-PL" sz="1800" b="1" dirty="0">
                <a:solidFill>
                  <a:srgbClr val="0070C0"/>
                </a:solidFill>
                <a:latin typeface="+mn-lt"/>
              </a:rPr>
              <a:t>Termomodernizacja Szkoły Podstawowej w Daszewicach wraz z odwodnieniem</a:t>
            </a:r>
            <a:endParaRPr lang="pl-PL" sz="1800" dirty="0"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5F173DE-3D09-26B1-A130-43ABD38366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AFF170B-C4C6-2255-524D-403B3AEA6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537286"/>
              </p:ext>
            </p:extLst>
          </p:nvPr>
        </p:nvGraphicFramePr>
        <p:xfrm>
          <a:off x="1307805" y="1291763"/>
          <a:ext cx="9505507" cy="1098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4959">
                  <a:extLst>
                    <a:ext uri="{9D8B030D-6E8A-4147-A177-3AD203B41FA5}">
                      <a16:colId xmlns:a16="http://schemas.microsoft.com/office/drawing/2014/main" val="4186260464"/>
                    </a:ext>
                  </a:extLst>
                </a:gridCol>
                <a:gridCol w="1555922">
                  <a:extLst>
                    <a:ext uri="{9D8B030D-6E8A-4147-A177-3AD203B41FA5}">
                      <a16:colId xmlns:a16="http://schemas.microsoft.com/office/drawing/2014/main" val="863945435"/>
                    </a:ext>
                  </a:extLst>
                </a:gridCol>
                <a:gridCol w="3364626">
                  <a:extLst>
                    <a:ext uri="{9D8B030D-6E8A-4147-A177-3AD203B41FA5}">
                      <a16:colId xmlns:a16="http://schemas.microsoft.com/office/drawing/2014/main" val="6328594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Wydatki poniesione w roku 2021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553 678,19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4255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RAZEM: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553 678,19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 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2374341"/>
                  </a:ext>
                </a:extLst>
              </a:tr>
              <a:tr h="43031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Wydatki niewygasające 2021 do realizacji w roku 2022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978 391,81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11837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OGÓŁEM: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1 532 070,00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0499441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01C6BF77-134E-F0A7-31EF-913BCEFE1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67" y="2817629"/>
            <a:ext cx="2860158" cy="23604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4052857-285B-7E31-106B-C82C6623D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8214" y="2222208"/>
            <a:ext cx="2360431" cy="355127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7B922EB-699C-E17C-9971-3051D8300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974" y="2567766"/>
            <a:ext cx="2360432" cy="28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5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194BD5-4CA3-10F1-7F55-D8F7F045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089" y="428920"/>
            <a:ext cx="9875874" cy="442949"/>
          </a:xfrm>
        </p:spPr>
        <p:txBody>
          <a:bodyPr>
            <a:no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Inwestycje: </a:t>
            </a:r>
            <a:r>
              <a:rPr lang="pl-PL" sz="1800" b="1" dirty="0">
                <a:latin typeface="+mn-lt"/>
              </a:rPr>
              <a:t>rozpoczęte w 2021 r. przeniesione na wydatki niewygasające –  </a:t>
            </a:r>
            <a:r>
              <a:rPr lang="pl-PL" sz="1800" b="1" dirty="0">
                <a:solidFill>
                  <a:srgbClr val="0070C0"/>
                </a:solidFill>
                <a:latin typeface="+mn-lt"/>
              </a:rPr>
              <a:t>Budowa boiska lekkoatletycznego przy Szkole Podstawowej Nr 2 w Mosinie</a:t>
            </a:r>
            <a:endParaRPr lang="pl-PL" sz="1800" dirty="0"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5191B73-BE7E-704E-4047-7C089DB3817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EF6BCE6-BB10-BAB4-B890-807335827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990190"/>
              </p:ext>
            </p:extLst>
          </p:nvPr>
        </p:nvGraphicFramePr>
        <p:xfrm>
          <a:off x="308437" y="1454382"/>
          <a:ext cx="6921500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8569">
                  <a:extLst>
                    <a:ext uri="{9D8B030D-6E8A-4147-A177-3AD203B41FA5}">
                      <a16:colId xmlns:a16="http://schemas.microsoft.com/office/drawing/2014/main" val="4257432712"/>
                    </a:ext>
                  </a:extLst>
                </a:gridCol>
                <a:gridCol w="1132955">
                  <a:extLst>
                    <a:ext uri="{9D8B030D-6E8A-4147-A177-3AD203B41FA5}">
                      <a16:colId xmlns:a16="http://schemas.microsoft.com/office/drawing/2014/main" val="2996757900"/>
                    </a:ext>
                  </a:extLst>
                </a:gridCol>
                <a:gridCol w="2449976">
                  <a:extLst>
                    <a:ext uri="{9D8B030D-6E8A-4147-A177-3AD203B41FA5}">
                      <a16:colId xmlns:a16="http://schemas.microsoft.com/office/drawing/2014/main" val="21456535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u="none" strike="noStrike" dirty="0">
                          <a:effectLst/>
                        </a:rPr>
                        <a:t>Wydatki poniesione w roku 2021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u="none" strike="noStrike">
                          <a:effectLst/>
                        </a:rPr>
                        <a:t>247 014,69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u="none" strike="noStrike" dirty="0">
                          <a:effectLst/>
                        </a:rPr>
                        <a:t>prace budowlane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66441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65786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u="none" strike="noStrike" dirty="0">
                          <a:effectLst/>
                        </a:rPr>
                        <a:t>Wydatki niewygasające 2021 do realizacji w roku 2022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u="none" strike="noStrike">
                          <a:effectLst/>
                        </a:rPr>
                        <a:t>452 685,31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u="none" strike="noStrike">
                          <a:effectLst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04164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OGÓŁEM: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699 700,00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8307524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E905C407-9106-A19B-EC42-B4BBA16A4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26" y="2705008"/>
            <a:ext cx="2590800" cy="24198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007E1DC-80EE-5A7E-0CCB-7B44578A2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7" y="2705008"/>
            <a:ext cx="3303181" cy="241988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F81938D-ECCD-DB0A-4C21-C14A1E42F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74" y="1131389"/>
            <a:ext cx="3650512" cy="241988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1381004-F908-898F-ED7F-BAF7BDB41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26" y="4133787"/>
            <a:ext cx="4352260" cy="223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023EA2-2CA4-3405-9A8D-BDFDCF2B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762" y="365126"/>
            <a:ext cx="9929037" cy="52801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</a:rPr>
              <a:t>Inwestycje wieloletnie: </a:t>
            </a:r>
            <a:r>
              <a:rPr lang="pl-PL" sz="2000" b="1" dirty="0">
                <a:latin typeface="+mn-lt"/>
              </a:rPr>
              <a:t>w trakcie realizacji w 2021 r. przeniesione na wydatki niewygasające –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1800" b="1" dirty="0">
                <a:solidFill>
                  <a:srgbClr val="0070C0"/>
                </a:solidFill>
              </a:rPr>
              <a:t>–  Adaptacja pomieszczeń budynku gminnego u zbiegu ulic Wiosny Ludów i Dembowskiego na Środowiskowy Dom Samopomocy</a:t>
            </a:r>
            <a:endParaRPr lang="pl-PL" sz="1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65AD641-8A24-646A-1BB0-2D2AB5BCBE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20D2A361-AF8E-2E97-2490-E4A8D4A5B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709211"/>
              </p:ext>
            </p:extLst>
          </p:nvPr>
        </p:nvGraphicFramePr>
        <p:xfrm>
          <a:off x="1573619" y="1215241"/>
          <a:ext cx="9282223" cy="2069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6576">
                  <a:extLst>
                    <a:ext uri="{9D8B030D-6E8A-4147-A177-3AD203B41FA5}">
                      <a16:colId xmlns:a16="http://schemas.microsoft.com/office/drawing/2014/main" val="2497260193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1188115609"/>
                    </a:ext>
                  </a:extLst>
                </a:gridCol>
                <a:gridCol w="4019107">
                  <a:extLst>
                    <a:ext uri="{9D8B030D-6E8A-4147-A177-3AD203B41FA5}">
                      <a16:colId xmlns:a16="http://schemas.microsoft.com/office/drawing/2014/main" val="1774381981"/>
                    </a:ext>
                  </a:extLst>
                </a:gridCol>
              </a:tblGrid>
              <a:tr h="33662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poniesione w roku 2018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43 050,00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dokumentacja projektowa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9716212"/>
                  </a:ext>
                </a:extLst>
              </a:tr>
              <a:tr h="329609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poniesione w roku 2019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23 370,00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dokumentacja projektowa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8816607"/>
                  </a:ext>
                </a:extLst>
              </a:tr>
              <a:tr h="31946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poniesione w roku 2020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29 845,00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dokumentacja projektowa z pozwoleniem na budowę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1693876"/>
                  </a:ext>
                </a:extLst>
              </a:tr>
              <a:tr h="2999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poniesione w roku 2021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807 716,59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191885"/>
                  </a:ext>
                </a:extLst>
              </a:tr>
              <a:tr h="209903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RAZEM: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903 981,59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1280637"/>
                  </a:ext>
                </a:extLst>
              </a:tr>
              <a:tr h="26346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niewygasające 2021 do realizacji w roku 2022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1 231 641,27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8464220"/>
                  </a:ext>
                </a:extLst>
              </a:tr>
              <a:tr h="297711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OGÓŁEM: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2 135 622,86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5657161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DB9D920D-B153-B352-F297-A7E9097A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4" y="3429000"/>
            <a:ext cx="2824719" cy="150982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AF9D38C-82AD-CFD0-CEC2-6F2E1B134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10" y="3464200"/>
            <a:ext cx="3147238" cy="148591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8B4FD98-02A6-1A43-73A1-BA3406B7D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04" y="3470177"/>
            <a:ext cx="3147238" cy="14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03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6207C2-877C-01FF-348E-D66890A7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340" y="428921"/>
            <a:ext cx="10515600" cy="5705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Inwestycje:</a:t>
            </a:r>
            <a:r>
              <a:rPr lang="pl-PL" sz="1800" b="1" dirty="0">
                <a:latin typeface="+mn-lt"/>
              </a:rPr>
              <a:t> </a:t>
            </a:r>
            <a:r>
              <a:rPr lang="pl-PL" sz="2000" b="1" dirty="0">
                <a:latin typeface="+mn-lt"/>
              </a:rPr>
              <a:t>rozpoczęcie w 2021 r. przeniesione na wydatki niewygasające –</a:t>
            </a:r>
            <a:r>
              <a:rPr lang="pl-PL" sz="2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pl-PL" sz="1800" b="1" dirty="0">
                <a:solidFill>
                  <a:srgbClr val="0070C0"/>
                </a:solidFill>
                <a:latin typeface="+mn-lt"/>
              </a:rPr>
              <a:t> Budowa sieci wodociągowej w m. Sowiniec </a:t>
            </a:r>
            <a:endParaRPr lang="pl-PL" sz="1800" dirty="0"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B648BDD-7F8A-6FC9-5013-D30C98EBB4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BBA2A27-5373-A5B8-7217-69BDED7E4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03986"/>
              </p:ext>
            </p:extLst>
          </p:nvPr>
        </p:nvGraphicFramePr>
        <p:xfrm>
          <a:off x="2422599" y="1578843"/>
          <a:ext cx="6921500" cy="1163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8569">
                  <a:extLst>
                    <a:ext uri="{9D8B030D-6E8A-4147-A177-3AD203B41FA5}">
                      <a16:colId xmlns:a16="http://schemas.microsoft.com/office/drawing/2014/main" val="726250749"/>
                    </a:ext>
                  </a:extLst>
                </a:gridCol>
                <a:gridCol w="1132955">
                  <a:extLst>
                    <a:ext uri="{9D8B030D-6E8A-4147-A177-3AD203B41FA5}">
                      <a16:colId xmlns:a16="http://schemas.microsoft.com/office/drawing/2014/main" val="4163551444"/>
                    </a:ext>
                  </a:extLst>
                </a:gridCol>
                <a:gridCol w="2449976">
                  <a:extLst>
                    <a:ext uri="{9D8B030D-6E8A-4147-A177-3AD203B41FA5}">
                      <a16:colId xmlns:a16="http://schemas.microsoft.com/office/drawing/2014/main" val="1072497710"/>
                    </a:ext>
                  </a:extLst>
                </a:gridCol>
              </a:tblGrid>
              <a:tr h="28136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poniesione w roku 2021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984,00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aktualizacja kosztorysu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29737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8745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Wydatki niewygasające 2021 do realizacji w roku 2022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399 016,00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prace budowlane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23493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OGÓŁEM: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400 000,00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7849528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1F13BEF-20F6-8940-0AA9-F7FBDFEFC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74710"/>
              </p:ext>
            </p:extLst>
          </p:nvPr>
        </p:nvGraphicFramePr>
        <p:xfrm>
          <a:off x="531628" y="3562394"/>
          <a:ext cx="4954772" cy="1172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4046">
                  <a:extLst>
                    <a:ext uri="{9D8B030D-6E8A-4147-A177-3AD203B41FA5}">
                      <a16:colId xmlns:a16="http://schemas.microsoft.com/office/drawing/2014/main" val="808542626"/>
                    </a:ext>
                  </a:extLst>
                </a:gridCol>
                <a:gridCol w="1020726">
                  <a:extLst>
                    <a:ext uri="{9D8B030D-6E8A-4147-A177-3AD203B41FA5}">
                      <a16:colId xmlns:a16="http://schemas.microsoft.com/office/drawing/2014/main" val="1758771653"/>
                    </a:ext>
                  </a:extLst>
                </a:gridCol>
              </a:tblGrid>
              <a:tr h="28114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Dofinansowanie z RFIL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400 000,00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2343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6265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Wkład własny zaplanowany w budżecie 2022 roku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260 000,00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13450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55493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Zaplanowany łączny koszt inwestycji 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660 000,00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6206109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11F9A511-AAFB-4BE1-6969-C284B1BC7C21}"/>
              </a:ext>
            </a:extLst>
          </p:cNvPr>
          <p:cNvSpPr txBox="1"/>
          <p:nvPr/>
        </p:nvSpPr>
        <p:spPr>
          <a:xfrm>
            <a:off x="5723861" y="3449760"/>
            <a:ext cx="6097772" cy="1397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Budowa sieci wodociągowej w m. Sowiniec, w zakresie nadbudowania studni wodomierzowej na wjeździe do miejscowości od strony Mosiny wraz z budową sieci wodociągowej w m. Sowiniec – zadanie uzyskało dofinansowanie z Rządowego Funduszu Inwestycji Lokalnych – zadanie w trakcie realizacji</a:t>
            </a:r>
          </a:p>
        </p:txBody>
      </p:sp>
    </p:spTree>
    <p:extLst>
      <p:ext uri="{BB962C8B-B14F-4D97-AF65-F5344CB8AC3E}">
        <p14:creationId xmlns:p14="http://schemas.microsoft.com/office/powerpoint/2010/main" val="133024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CE53EC-80AF-9754-E196-1E30B900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298" y="269580"/>
            <a:ext cx="10685720" cy="698131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Inwestycje wieloletnie: </a:t>
            </a:r>
            <a:r>
              <a:rPr lang="pl-PL" sz="1800" b="1" dirty="0">
                <a:latin typeface="+mn-lt"/>
              </a:rPr>
              <a:t>zakończone w 2021 r.</a:t>
            </a:r>
            <a:r>
              <a:rPr lang="pl-PL" sz="1800" b="1" dirty="0">
                <a:solidFill>
                  <a:srgbClr val="0070C0"/>
                </a:solidFill>
                <a:latin typeface="+mn-lt"/>
              </a:rPr>
              <a:t> - Niskoemisyjne przedsięwzięcia w zakresie transportu zbiorowego na terenie Gminy Mosina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7EAD92-05CE-2FD7-1EFF-AC3E069FE1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FFB8BB4-AF14-7637-348D-348B55B93A38}"/>
              </a:ext>
            </a:extLst>
          </p:cNvPr>
          <p:cNvSpPr txBox="1"/>
          <p:nvPr/>
        </p:nvSpPr>
        <p:spPr>
          <a:xfrm>
            <a:off x="373232" y="1181621"/>
            <a:ext cx="5994911" cy="4494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 ramach tej inwestycji, Gmina Mosina zrealizowała budowę Zintegrowanych Węzłów Przesiadkowych przy ul. Kolejowej w Mosinie, przy przystanku kolejowym Drużyna Poznańska i przy przystanku kolejowym Iłowiec w Pecnej. W ramach węzłów </a:t>
            </a:r>
            <a:r>
              <a:rPr lang="pl-PL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wyb</a:t>
            </a:r>
            <a: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udowano m.in. parkingi dla samochodów osobowych, miejsca parkingowe dla rowerów, wjazdów i dróg manewrowych, chodników i ciągów pieszych, system monitoringu, elementy małej architektury (w tym siedziska i tablice informacyjne). W Mosinie została dodatkowo wybudowana zatoka autobusowa. </a:t>
            </a:r>
            <a:r>
              <a:rPr lang="pl-PL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Z</a:t>
            </a:r>
            <a: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ostał również wybudowany węzeł przesiadkowy przy przystanku kolejowym w miejscowości Drużyna Poznańska. Prace budowlane przy węźle przesiadkowym w Mosinie oraz w Iłowcu</a:t>
            </a:r>
            <a:r>
              <a:rPr lang="pl-PL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ukończono jesienią 2021 r.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</a:pPr>
            <a: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Powiat Poznański w ramach projektu był odpowiedzialny za realizację budowy ścieżki rowerowej w ciągu dróg powiatowych nr 2465P i 2469P w m. Drużyna wraz </a:t>
            </a:r>
            <a:b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 przebudową drogi – droga dojazdowa do węzła przesiadkowego przy przystanku kolejowym Drużyna Poznańska oraz budowy ścieżki rowerowej i przebudowa drogi powiatowej nr 3911 P granica powiatu (od strony Bieczyn) – Pecna w miejscowości</a:t>
            </a:r>
            <a:r>
              <a:rPr lang="pl-PL" sz="12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Pecna - droga dojazdowa do </a:t>
            </a:r>
            <a: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węzła przesiadkowego przy przystanku kolejowym Iłowiec. Budowa powyższych ścieżek przez partnera projektu  została zakończona.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B11D7BB-5076-5428-3F7B-CD84137C932F}"/>
              </a:ext>
            </a:extLst>
          </p:cNvPr>
          <p:cNvSpPr txBox="1"/>
          <p:nvPr/>
        </p:nvSpPr>
        <p:spPr>
          <a:xfrm>
            <a:off x="6368143" y="835700"/>
            <a:ext cx="5515420" cy="1724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Projekt współfinansowany jest ze środków Unii Europejskiej w ramach Europejskiego Funduszu Rozwoju Regionalnego z Wielkopolskiego Regionalnego Programu Operacyjnego na lata 2014-2020. Wniosek o dofinansowanie projektu: „Niskoemisyjne przedsięwzięcia w zakresie transportu miejskiego na terenie gminy Mosina – etap I”, został przygotowany w oparciu o porozumienie o partnerstwie zawarte między Gminą Mosina a Powiatem Poznańskim. 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Urząd Miejski w Mosinie :: Zintegrowane Węzły Przesiadkowe">
            <a:extLst>
              <a:ext uri="{FF2B5EF4-FFF2-40B4-BE49-F238E27FC236}">
                <a16:creationId xmlns:a16="http://schemas.microsoft.com/office/drawing/2014/main" id="{69980AAB-AB1F-DD84-A8F9-FB332E30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83" y="2899195"/>
            <a:ext cx="4064406" cy="25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811F330-E26F-6D4A-A996-73416977C5A7}"/>
              </a:ext>
            </a:extLst>
          </p:cNvPr>
          <p:cNvSpPr txBox="1"/>
          <p:nvPr/>
        </p:nvSpPr>
        <p:spPr>
          <a:xfrm>
            <a:off x="1988541" y="5876300"/>
            <a:ext cx="3646715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Łączny koszt inwestycji 5.024.980,48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7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EAA3A8-8790-6C59-93F7-3E93E76BA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36" y="365126"/>
            <a:ext cx="10297563" cy="603703"/>
          </a:xfrm>
        </p:spPr>
        <p:txBody>
          <a:bodyPr>
            <a:normAutofit/>
          </a:bodyPr>
          <a:lstStyle/>
          <a:p>
            <a:pPr algn="ctr"/>
            <a:r>
              <a:rPr lang="pl-PL" sz="1700" b="1" dirty="0">
                <a:solidFill>
                  <a:srgbClr val="0070C0"/>
                </a:solidFill>
                <a:latin typeface="+mn-lt"/>
              </a:rPr>
              <a:t>Inwestycje wieloletnie: </a:t>
            </a:r>
            <a:r>
              <a:rPr lang="pl-PL" sz="1700" b="1" dirty="0">
                <a:latin typeface="+mn-lt"/>
              </a:rPr>
              <a:t>zakończone w 2021 r. </a:t>
            </a:r>
            <a:r>
              <a:rPr lang="pl-PL" sz="1700" b="1" dirty="0">
                <a:solidFill>
                  <a:srgbClr val="0070C0"/>
                </a:solidFill>
                <a:latin typeface="+mn-lt"/>
              </a:rPr>
              <a:t>– Adaptacja budynku na ul. Dworcowej nr 3 w Mosinie na Urząd</a:t>
            </a:r>
            <a:endParaRPr lang="pl-PL" sz="1700" dirty="0"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FC2DDD-40B3-E509-F016-F269F42F45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749237-0F87-D545-001B-1852EB971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36" y="2345752"/>
            <a:ext cx="4001386" cy="216649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29201C9-732F-7BB6-7754-AFB35BD35A7A}"/>
              </a:ext>
            </a:extLst>
          </p:cNvPr>
          <p:cNvSpPr txBox="1"/>
          <p:nvPr/>
        </p:nvSpPr>
        <p:spPr>
          <a:xfrm>
            <a:off x="1186542" y="968829"/>
            <a:ext cx="7960116" cy="4576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W 2021 roku została ukończona inwestycja pn. Adaptacja budynku na ul. Dworcowej 3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Mosinie na Urząd. Było to wieloletnie zadanie, które rozpoczęto realizować w 2018 roku, zlecając wykonanie dokumentacji projektowej. W latach 2020-2021 trwały prace budowlane, które miały doprowadzić do zmiany sposobu użytkowania budynku po Ośrodku Zdrowia na Urząd Miejski w  Mosinie.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połowie 2021 roku pracę w nowym budynku rozpoczęli pracownicy: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Urzędu Stanu Cywilnego,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Referatu Promocji i Kultury,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Referatu Oświaty i Sportu,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Referatu Spraw Obywatelskich i Działalności Gospodarczej,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Referatu Zarządzania Bezpieczeństwem,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Gminnego Centrum Informacji, </a:t>
            </a:r>
          </a:p>
          <a:p>
            <a:pPr marL="457200">
              <a:lnSpc>
                <a:spcPct val="107000"/>
              </a:lnSpc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oraz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Koordynator ds. Obsługi Mediów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Audytor Wewnętrzny.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Nowy budynek posiada Biuro Obsługi Interesanta.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Swoją siedzibę w tym budynku znaleźli również funkcjonariusze Straży Miejskiej.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069475C-B566-E8C3-D61B-85131D7958F6}"/>
              </a:ext>
            </a:extLst>
          </p:cNvPr>
          <p:cNvSpPr txBox="1"/>
          <p:nvPr/>
        </p:nvSpPr>
        <p:spPr>
          <a:xfrm>
            <a:off x="2399034" y="5513619"/>
            <a:ext cx="413328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Łączny koszt inwestycji </a:t>
            </a:r>
            <a:r>
              <a:rPr lang="pl-PL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4.538.227,71</a:t>
            </a:r>
            <a:endParaRPr lang="pl-PL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22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E9C9A6-9EB4-6616-2A19-7A464096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79" y="365126"/>
            <a:ext cx="10152320" cy="421684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Inwestycje wieloletnie: </a:t>
            </a:r>
            <a:r>
              <a:rPr lang="pl-PL" sz="2000" b="1" dirty="0">
                <a:latin typeface="+mn-lt"/>
              </a:rPr>
              <a:t>zakończone w 2021 r. </a:t>
            </a:r>
            <a:r>
              <a:rPr lang="pl-PL" sz="1800" b="1" dirty="0">
                <a:solidFill>
                  <a:srgbClr val="0070C0"/>
                </a:solidFill>
                <a:latin typeface="+mn-lt"/>
              </a:rPr>
              <a:t>– Modernizacja świetlicy wiejskiej w Sowinkach</a:t>
            </a:r>
            <a:endParaRPr lang="pl-PL" sz="1800" dirty="0"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5B9207-D7F7-8641-2DE8-1FB1335BC5B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CCB8040-C894-DCAA-F09C-465C4C475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9" y="4189227"/>
            <a:ext cx="3827722" cy="219030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A21579F-B304-C4CE-9D89-C3CEE33FE06E}"/>
              </a:ext>
            </a:extLst>
          </p:cNvPr>
          <p:cNvSpPr txBox="1"/>
          <p:nvPr/>
        </p:nvSpPr>
        <p:spPr>
          <a:xfrm>
            <a:off x="7230139" y="6315740"/>
            <a:ext cx="36070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effectLst/>
              </a:rPr>
              <a:t>Zdjęcie przedstawia rozbudowaną świetlicę wiejską w Sowinkach.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8D683-857C-6005-DB5F-A1AB9A96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4" y="4199860"/>
            <a:ext cx="3827722" cy="226761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C5E9A1D-737D-88B4-A4D4-5FD899193B47}"/>
              </a:ext>
            </a:extLst>
          </p:cNvPr>
          <p:cNvSpPr txBox="1"/>
          <p:nvPr/>
        </p:nvSpPr>
        <p:spPr>
          <a:xfrm>
            <a:off x="1201479" y="1084452"/>
            <a:ext cx="71653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400" dirty="0">
                <a:effectLst/>
              </a:rPr>
              <a:t>Z początkiem roku 2021 zakończono roboty budowlane rozpoczęte w roku 2020 związane z </a:t>
            </a:r>
            <a:r>
              <a:rPr lang="pl-PL" sz="1400" b="1" dirty="0">
                <a:effectLst/>
              </a:rPr>
              <a:t>rozbudową i przebudową </a:t>
            </a:r>
            <a:r>
              <a:rPr lang="pl-PL" sz="1400" dirty="0">
                <a:effectLst/>
              </a:rPr>
              <a:t>świetlicy w Sowinkach.</a:t>
            </a:r>
            <a:br>
              <a:rPr lang="pl-PL" sz="1400" dirty="0">
                <a:effectLst/>
              </a:rPr>
            </a:br>
            <a:r>
              <a:rPr lang="pl-PL" sz="1400" dirty="0">
                <a:effectLst/>
              </a:rPr>
              <a:t>Inwestycja  obejmowała rozbudowę, przebudowę i termomodernizację świetlicy, budowę parkingu, placu zabaw, dojść, dojazdów, boiska sportowego oraz infrastruktury towarzyszącej i utwardzenie terenu.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54EC919-BB96-FE50-5DEE-C93EDC95E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01" y="1082966"/>
            <a:ext cx="3228661" cy="1330625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8AF2911-B787-4DE6-FD2A-5E9A387CD5F5}"/>
              </a:ext>
            </a:extLst>
          </p:cNvPr>
          <p:cNvSpPr txBox="1"/>
          <p:nvPr/>
        </p:nvSpPr>
        <p:spPr>
          <a:xfrm>
            <a:off x="2747188" y="6379535"/>
            <a:ext cx="3827722" cy="25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effectLst/>
              </a:rPr>
              <a:t>Zdjęcie przedstawia rozbudowaną świetlicę wiejską w Sowinkach.</a:t>
            </a:r>
            <a:endParaRPr lang="pl-PL" sz="1000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C868AE6-5AD4-DD87-8AD8-2C8B7E012827}"/>
              </a:ext>
            </a:extLst>
          </p:cNvPr>
          <p:cNvSpPr txBox="1"/>
          <p:nvPr/>
        </p:nvSpPr>
        <p:spPr>
          <a:xfrm>
            <a:off x="7921629" y="2367985"/>
            <a:ext cx="4401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effectLst/>
              </a:rPr>
              <a:t>Zdjęcie przedstawia  świetlicę wiejską w Sowinkach w trakcie prac budowlanych.</a:t>
            </a:r>
            <a:endParaRPr lang="pl-PL" sz="10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BEB6DE8-FA0D-1DB4-0BD5-F48FC20E66E7}"/>
              </a:ext>
            </a:extLst>
          </p:cNvPr>
          <p:cNvSpPr txBox="1"/>
          <p:nvPr/>
        </p:nvSpPr>
        <p:spPr>
          <a:xfrm>
            <a:off x="1072115" y="3254092"/>
            <a:ext cx="10281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B0F0"/>
                </a:solidFill>
              </a:rPr>
              <a:t>Zadanie współfinansowane ze środków Unii Europejskiej w ramach Programu Rozwoju Obszarów Wiejskich na lata 2014 - 2020.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809ECAA-94ED-C054-FEE0-B7E0C14E1066}"/>
              </a:ext>
            </a:extLst>
          </p:cNvPr>
          <p:cNvSpPr txBox="1"/>
          <p:nvPr/>
        </p:nvSpPr>
        <p:spPr>
          <a:xfrm>
            <a:off x="1201479" y="2312186"/>
            <a:ext cx="6161566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Całkowity koszt inwestycji: 980.940,71 zł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dofinansowania: 416.540,30 zł</a:t>
            </a:r>
          </a:p>
        </p:txBody>
      </p:sp>
    </p:spTree>
    <p:extLst>
      <p:ext uri="{BB962C8B-B14F-4D97-AF65-F5344CB8AC3E}">
        <p14:creationId xmlns:p14="http://schemas.microsoft.com/office/powerpoint/2010/main" val="2222276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57E2A3-D66F-EA53-FDDC-1495F9B9E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376" y="365125"/>
            <a:ext cx="10120423" cy="591805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Inwestycje wieloletnie: </a:t>
            </a:r>
            <a:r>
              <a:rPr lang="pl-PL" sz="2000" b="1" dirty="0">
                <a:latin typeface="+mn-lt"/>
              </a:rPr>
              <a:t>rozpoczęte w 2021 r.</a:t>
            </a:r>
            <a:r>
              <a:rPr lang="pl-PL" sz="2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pl-PL" sz="1800" b="1" dirty="0">
                <a:solidFill>
                  <a:srgbClr val="0070C0"/>
                </a:solidFill>
                <a:latin typeface="+mn-lt"/>
              </a:rPr>
              <a:t>–  Budowa ulicy Lema w Mosinie</a:t>
            </a:r>
            <a:endParaRPr lang="pl-PL" sz="1800" dirty="0"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D4D8EFF-C964-C1B8-EBA0-73DDF37EAD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087F131-F31D-9FA4-AEA6-73C502091E9F}"/>
              </a:ext>
            </a:extLst>
          </p:cNvPr>
          <p:cNvSpPr txBox="1"/>
          <p:nvPr/>
        </p:nvSpPr>
        <p:spPr>
          <a:xfrm>
            <a:off x="349911" y="896791"/>
            <a:ext cx="11637302" cy="4599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W ramach inwestycji wybudowana zostanie jezdnia, chodniki i ścieżka rowerowa. Powstanie także zatoka postojowa dla autobusu, zatoki parkingowe dla samochodów osobowych oraz miejsca parkingowe dla TIR-ów z pętlą, która umożliwi ich powrót na ul. Śremską.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Główne założenia dla budowy ulicy Lema: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1)  zmniejszenie natężenia ruchu i korków w centrum miasta.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Ulica  Lema będzie alternatywą wyprowadzenia ruchu samochodowego poza Osiedle nr 4 „Za Barwą”. Modernizowana jest linia kolejowa do granicy województwa wielkopolskiego</a:t>
            </a:r>
            <a:r>
              <a:rPr lang="pl-PL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po jej zakończeniu zwiększy się ruch pociągów pasażerskich </a:t>
            </a:r>
            <a:b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towarowych. Z powodu zamkniętych, już teraz często, przejazdów kolejowych na ul. Targowej i </a:t>
            </a:r>
            <a:r>
              <a:rPr lang="pl-PL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Sowinieckiej</a:t>
            </a:r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tworzą się w tym rejonie korki, które po modernizacji </a:t>
            </a:r>
            <a:r>
              <a:rPr lang="pl-PL" sz="14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linii kolejowej mogą </a:t>
            </a:r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być jeszcze większe. Budując ulicę Lema, która przez alternatywny przejazd tunelem pod wiaduktem na ul. Śremskiej, będzie objazdem w przypadku zamkniętych rogatek, Gmina chce te korki zminimalizować,  chce też ograniczyć natężenie ruchu w ścisłym centrum miasta. Na ul. Targowej, na wysokości ul. Czarnieckiego, będzie wybudowane wyniesione przejście dla pieszych, będą też wyniesienia dla pieszych w samym centrum.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2) zwiększenie bezpieczeństwa dzieci i młodzieży w drodze do szkoły.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 ramach budowy ul. Lema powstanie chodnik i ścieżka rowerowa, którą bezpieczniej będą mogli przemieszczać się, pieszo lub rowerem, uczniowie mosińskiej „dwójki” – młodzi mieszkańcy Osiedla nr 2. Powstanie naturalny, bezpieczny przejazd i przejście do Szkoły Podstawowej nr 2 przy ul. </a:t>
            </a:r>
            <a:r>
              <a:rPr lang="pl-PL" sz="1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Sowinieckiej</a:t>
            </a:r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3) wyprowadzenie postoju TIR-ów z ul. Gałczyńskiego.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 wybudowaniu ul. Lema powstanie miejsce do parkowania samochodów ciężarowych, którego do tej pory nie było na terenie Mosiny. </a:t>
            </a:r>
          </a:p>
          <a:p>
            <a:pPr algn="just"/>
            <a:r>
              <a:rPr lang="pl-PL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Tym samym, zgodnie z przepisami kodeksu drogowego obowiązywać będzie zakaz parkowania TIR-ów poza wyznaczonym do tego miejscem przy ul. Lema.  Całkowicie zniknie problem parkowania TIR-ów na ulicach miasta.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16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Całkowity koszt realizacji zadania szacowany jest na kwotę 8.738.601,64 zł, z czego w roku 2021 przeznaczono środki w kwocie 2.156.834,99 zł, a na rok 2022 w kwocie 6.581.766,65 zł (dofinansowanie 4.023.120,51)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pl-PL" sz="1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5A6813-2C1E-8AFD-2C8C-8EF4B465C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44" y="5239353"/>
            <a:ext cx="3304145" cy="14365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ED9B381-8205-27C4-53FE-4C69009A5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4" y="5239354"/>
            <a:ext cx="3056885" cy="13779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480BEF6-4753-F84D-6E8C-9C2875D93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82" y="5239354"/>
            <a:ext cx="3563236" cy="13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73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151C0A-A426-F1FF-E23E-EEF42C47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883" y="240696"/>
            <a:ext cx="9790814" cy="517377"/>
          </a:xfrm>
        </p:spPr>
        <p:txBody>
          <a:bodyPr>
            <a:noAutofit/>
          </a:bodyPr>
          <a:lstStyle/>
          <a:p>
            <a:pPr algn="ctr"/>
            <a:r>
              <a:rPr lang="pl-PL" sz="1800" b="1" i="0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W roku 2021 zrealizowano kilkadziesiąt mniejszych  zadań inwestycyjnych. </a:t>
            </a:r>
            <a:r>
              <a:rPr lang="pl-PL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Wykonane projekty powinny mieć </a:t>
            </a:r>
            <a:r>
              <a:rPr lang="pl-PL" sz="1800" b="1" i="0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kontynuację w latach następnych</a:t>
            </a:r>
            <a:br>
              <a:rPr lang="pl-PL" sz="18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</a:br>
            <a:endParaRPr lang="pl-PL" sz="1800" b="1" dirty="0">
              <a:solidFill>
                <a:srgbClr val="0070C0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9E34913-294B-DE9F-D915-4A12AE7798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125818"/>
            <a:ext cx="747799" cy="8311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7E461A3-D607-CDBA-B7E9-E6607346A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324492"/>
              </p:ext>
            </p:extLst>
          </p:nvPr>
        </p:nvGraphicFramePr>
        <p:xfrm>
          <a:off x="308439" y="1010092"/>
          <a:ext cx="5688326" cy="5662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37721">
                  <a:extLst>
                    <a:ext uri="{9D8B030D-6E8A-4147-A177-3AD203B41FA5}">
                      <a16:colId xmlns:a16="http://schemas.microsoft.com/office/drawing/2014/main" val="122110462"/>
                    </a:ext>
                  </a:extLst>
                </a:gridCol>
                <a:gridCol w="850605">
                  <a:extLst>
                    <a:ext uri="{9D8B030D-6E8A-4147-A177-3AD203B41FA5}">
                      <a16:colId xmlns:a16="http://schemas.microsoft.com/office/drawing/2014/main" val="1412486331"/>
                    </a:ext>
                  </a:extLst>
                </a:gridCol>
              </a:tblGrid>
              <a:tr h="22606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OŚWIETLENIE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618020381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u="none" strike="noStrike" dirty="0">
                          <a:effectLst/>
                          <a:latin typeface="+mn-lt"/>
                        </a:rPr>
                        <a:t>Projekty oświetlenia: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386351267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Projekt oświetlenia ulicy Mosińskiej od nr 2 do ulicy Łubinowej w Borkowicach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8 364,00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247322975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Projekt oswietlenia ulicy Polnej w Bolesławcu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4 920,00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387977558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Projekt oświetlenia ulicy Wspólnej w Dymaczewie Nowym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4 182,00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060031234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Projekt oświetlenia ulicy  Zofii Stryjeńskiej i ul. Jacka Malczewskiego w Mosinie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6 888,00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158509018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Projekt oświetlenia ulicy Polnej w Nowinkach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6 396,00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507067549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Projekt oświetlenia ulicy Gajowej w Mosinie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5 289,00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388541336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u="none" strike="noStrike" dirty="0">
                          <a:effectLst/>
                          <a:latin typeface="+mn-lt"/>
                        </a:rPr>
                        <a:t>Budowy :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238994579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ulicy Promienistej, Słonecznej i Tęczowej w Mieczewie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93 414,00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761450329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(przedłużenie) oświetlenia do przejazdu kolejowego w Pecnej ul. Różana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18 593,10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613458867"/>
                  </a:ext>
                </a:extLst>
              </a:tr>
              <a:tr h="25887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na ul. Królowej Jadwigi i Kazimierza Odnowiciela w Mosinie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35 614,50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988717650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w Krosinku, ul. Wierzbowa - za Kanałem Mosińskim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24 214,50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4142143761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ul. Strzelecka - </a:t>
                      </a:r>
                      <a:r>
                        <a:rPr lang="pl-PL" sz="1100" u="none" strike="noStrike" dirty="0" err="1">
                          <a:effectLst/>
                          <a:latin typeface="+mn-lt"/>
                        </a:rPr>
                        <a:t>mikropark</a:t>
                      </a:r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 przy ulicy Chełmońskiego w Mosinie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27 245,25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05916181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w Mosinie, ul. Śliwkowa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30 074,40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761690283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w Krośnie rejon ul. Tylnej, Wiosennej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22 256,20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087493881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w Daszewicach, ulica Dolna i Jesienna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41 045,25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660407583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ulicy Fiedlera w Rogalinku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27 245,25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56344913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na ulicy Bajkowej w Borkowicach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u="none" strike="noStrike">
                          <a:effectLst/>
                          <a:latin typeface="+mn-lt"/>
                        </a:rPr>
                        <a:t>32 195,25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379925628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na ulicy Kalinowej w Radzewicach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12 510,20</a:t>
                      </a: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62335659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ulicy Krótkiej i Spokojnej w Drużynie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6 888,00</a:t>
                      </a: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273167921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przy placu zabaw na ulicy Czajkowskiego w Mosinie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6 688,80</a:t>
                      </a: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0914139"/>
                  </a:ext>
                </a:extLst>
              </a:tr>
              <a:tr h="22577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  <a:latin typeface="+mn-lt"/>
                        </a:rPr>
                        <a:t>Budowa oświetlenia ul. Nad Lasem w Sowinkach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12 670,10</a:t>
                      </a: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531671712"/>
                  </a:ext>
                </a:extLst>
              </a:tr>
              <a:tr h="38095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+mn-lt"/>
                        </a:rPr>
                        <a:t>Liczba nowych lamp ulicznych postawionych w 2021 roku to 157 słupów </a:t>
                      </a:r>
                      <a:br>
                        <a:rPr lang="pl-PL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pl-PL" sz="1400" b="1" u="none" strike="noStrike" dirty="0">
                          <a:effectLst/>
                          <a:latin typeface="+mn-lt"/>
                        </a:rPr>
                        <a:t>i 179 opraw oświetleniowych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65" marR="9065" marT="9065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257258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2E2A7A3C-A022-77BD-574B-F19A855A7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41841"/>
              </p:ext>
            </p:extLst>
          </p:nvPr>
        </p:nvGraphicFramePr>
        <p:xfrm>
          <a:off x="6195236" y="2291335"/>
          <a:ext cx="5688327" cy="2816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7429">
                  <a:extLst>
                    <a:ext uri="{9D8B030D-6E8A-4147-A177-3AD203B41FA5}">
                      <a16:colId xmlns:a16="http://schemas.microsoft.com/office/drawing/2014/main" val="1523297570"/>
                    </a:ext>
                  </a:extLst>
                </a:gridCol>
                <a:gridCol w="1680898">
                  <a:extLst>
                    <a:ext uri="{9D8B030D-6E8A-4147-A177-3AD203B41FA5}">
                      <a16:colId xmlns:a16="http://schemas.microsoft.com/office/drawing/2014/main" val="2753694131"/>
                    </a:ext>
                  </a:extLst>
                </a:gridCol>
              </a:tblGrid>
              <a:tr h="33362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DROGI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2152482"/>
                  </a:ext>
                </a:extLst>
              </a:tr>
              <a:tr h="2118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>
                          <a:effectLst/>
                        </a:rPr>
                        <a:t>Projekty ulic: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1897611"/>
                  </a:ext>
                </a:extLst>
              </a:tr>
              <a:tr h="2118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Projekt ul. Chodkiewicza w Mosinie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18 536,10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3339779"/>
                  </a:ext>
                </a:extLst>
              </a:tr>
              <a:tr h="2118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Projekt ul. Promowej w Czapurach 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63 714,00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5641191"/>
                  </a:ext>
                </a:extLst>
              </a:tr>
              <a:tr h="2118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Projekt ul. Tylnej w Krośnie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32 595,00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8522249"/>
                  </a:ext>
                </a:extLst>
              </a:tr>
              <a:tr h="413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Projekt i budowa odwodnienia ul. Podgórna i Mostowa w Rogalinku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43 000,00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9014210"/>
                  </a:ext>
                </a:extLst>
              </a:tr>
              <a:tr h="2118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Projekt chodnika ul. Dębowa w Nowinkach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32 595,00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6771367"/>
                  </a:ext>
                </a:extLst>
              </a:tr>
              <a:tr h="2118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>
                          <a:effectLst/>
                        </a:rPr>
                        <a:t>Budowy: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0546425"/>
                  </a:ext>
                </a:extLst>
              </a:tr>
              <a:tr h="2118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Budowa chodnika ul. Obrzańska w Mosinie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</a:rPr>
                        <a:t>137 101,11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5401952"/>
                  </a:ext>
                </a:extLst>
              </a:tr>
              <a:tr h="35924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Budowa ulicy Piaskowej od ulicy Czereśniowej do ulicy Topolowej wraz z przebudową Łąkowej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</a:rPr>
                        <a:t>423 775,34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3328671"/>
                  </a:ext>
                </a:extLst>
              </a:tr>
              <a:tr h="211847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Budowa ul. Lema w Mosinie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2 156 834,99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8351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14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F063A1-A038-88AA-8993-FA3312EE5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5359"/>
          </a:xfrm>
        </p:spPr>
        <p:txBody>
          <a:bodyPr>
            <a:no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latin typeface="+mn-lt"/>
              </a:rPr>
              <a:t>Struktura dochodów w 2021 roku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9A7E9AD1-2D70-565C-37FF-E2701657E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581565"/>
              </p:ext>
            </p:extLst>
          </p:nvPr>
        </p:nvGraphicFramePr>
        <p:xfrm>
          <a:off x="1056236" y="839972"/>
          <a:ext cx="10297564" cy="5528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6D3E9CBD-4FD3-1330-5FB9-3C7D04A41B0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894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C4C48D-032A-EAA7-F863-2D7A4131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2" y="365126"/>
            <a:ext cx="9886507" cy="836354"/>
          </a:xfrm>
        </p:spPr>
        <p:txBody>
          <a:bodyPr>
            <a:normAutofit/>
          </a:bodyPr>
          <a:lstStyle/>
          <a:p>
            <a:pPr algn="ctr"/>
            <a:r>
              <a:rPr lang="pl-PL" sz="1800" b="1" i="0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W roku 2021 zrealizowano kilkadziesiąt mniejszych  zadań inwestycyjnych</a:t>
            </a:r>
            <a:br>
              <a:rPr lang="pl-PL" sz="1800" b="1" i="0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</a:br>
            <a:r>
              <a:rPr lang="pl-PL" sz="1800" b="1" i="0" u="none" strike="noStrike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c.d.</a:t>
            </a:r>
            <a:endParaRPr lang="pl-PL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B0029E-9588-170B-0A1F-D16A5FD5CA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243B8A6-6DA8-46E3-4BD2-A5C2573EB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32635"/>
              </p:ext>
            </p:extLst>
          </p:nvPr>
        </p:nvGraphicFramePr>
        <p:xfrm>
          <a:off x="1212112" y="1307805"/>
          <a:ext cx="8236688" cy="40337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19283">
                  <a:extLst>
                    <a:ext uri="{9D8B030D-6E8A-4147-A177-3AD203B41FA5}">
                      <a16:colId xmlns:a16="http://schemas.microsoft.com/office/drawing/2014/main" val="3125089467"/>
                    </a:ext>
                  </a:extLst>
                </a:gridCol>
                <a:gridCol w="1017405">
                  <a:extLst>
                    <a:ext uri="{9D8B030D-6E8A-4147-A177-3AD203B41FA5}">
                      <a16:colId xmlns:a16="http://schemas.microsoft.com/office/drawing/2014/main" val="2102755094"/>
                    </a:ext>
                  </a:extLst>
                </a:gridCol>
              </a:tblGrid>
              <a:tr h="26980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W 2021 roku zrealizowano m.</a:t>
                      </a:r>
                      <a:r>
                        <a:rPr lang="pl-PL" sz="14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in.: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1158179"/>
                  </a:ext>
                </a:extLst>
              </a:tr>
              <a:tr h="26980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Przebudowa świetlicy wiejskiej w Krajkowie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94 253,46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7720967"/>
                  </a:ext>
                </a:extLst>
              </a:tr>
              <a:tr h="53960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Projekt i wykonanie instalacji fotowoltaicznej w budynkach świetlic wiejskich w Żabinku, Mieczewie i Borkowicach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20 295,00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8266957"/>
                  </a:ext>
                </a:extLst>
              </a:tr>
              <a:tr h="53960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Modernizacja starej części świetlicy w Sowinkach w zakresie podłączenia do nowej instalacji c.o. wraz z wymianą instalacji wewnętrznych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137 014,50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2167196"/>
                  </a:ext>
                </a:extLst>
              </a:tr>
              <a:tr h="53960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Budowa pomostu pływającego wraz z trapem zejściowym nad Jeziorem Łódzko-</a:t>
                      </a:r>
                      <a:r>
                        <a:rPr lang="pl-PL" sz="1400" u="none" strike="noStrike" dirty="0" err="1">
                          <a:effectLst/>
                          <a:latin typeface="+mn-lt"/>
                        </a:rPr>
                        <a:t>Dymaczewskim</a:t>
                      </a:r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 w Dymaczewie Nowym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269 985,00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9654379"/>
                  </a:ext>
                </a:extLst>
              </a:tr>
              <a:tr h="26980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Opracowanie projektu Ptasiego Parku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12 853,55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2933961"/>
                  </a:ext>
                </a:extLst>
              </a:tr>
              <a:tr h="26980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Szkółka leśna w Żabinku (zadanie współfinansowane z WFOŚiGW w kwocie 39.200,00)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49 000,00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8958312"/>
                  </a:ext>
                </a:extLst>
              </a:tr>
              <a:tr h="26980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Projekt i budowa </a:t>
                      </a:r>
                      <a:r>
                        <a:rPr lang="pl-PL" sz="1400" u="none" strike="noStrike" dirty="0" err="1">
                          <a:effectLst/>
                          <a:latin typeface="+mn-lt"/>
                        </a:rPr>
                        <a:t>Skateparku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77 490,00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7126532"/>
                  </a:ext>
                </a:extLst>
              </a:tr>
              <a:tr h="26980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Utworzenie strefy rekreacyjnej na Pożegowie - zakup urządzeń małej architektury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16 595,00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0680061"/>
                  </a:ext>
                </a:extLst>
              </a:tr>
              <a:tr h="52631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Aktualizacja dokumentacji projektowej budowy sieci kanalizacji sanitarnej w odnodze ul. </a:t>
                      </a:r>
                      <a:r>
                        <a:rPr lang="pl-PL" sz="1400" u="none" strike="noStrike" dirty="0" err="1">
                          <a:effectLst/>
                          <a:latin typeface="+mn-lt"/>
                        </a:rPr>
                        <a:t>Sowinieckiej</a:t>
                      </a:r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 w Mosinie w związku ze zmianami powstałymi podczas przebudowy ulicy </a:t>
                      </a:r>
                      <a:r>
                        <a:rPr lang="pl-PL" sz="1400" u="none" strike="noStrike" dirty="0" err="1">
                          <a:effectLst/>
                          <a:latin typeface="+mn-lt"/>
                        </a:rPr>
                        <a:t>Sowinieckiej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  <a:latin typeface="+mn-lt"/>
                        </a:rPr>
                        <a:t>78 597,00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7445704"/>
                  </a:ext>
                </a:extLst>
              </a:tr>
              <a:tr h="26980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Koncepcja adaptacji budynku "Kokotek"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  <a:latin typeface="+mn-lt"/>
                        </a:rPr>
                        <a:t>29 667,60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7257881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06B21732-1146-23E4-1EAD-696B7181CA85}"/>
              </a:ext>
            </a:extLst>
          </p:cNvPr>
          <p:cNvSpPr txBox="1"/>
          <p:nvPr/>
        </p:nvSpPr>
        <p:spPr>
          <a:xfrm>
            <a:off x="1212111" y="5447856"/>
            <a:ext cx="8236687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2021 roku zrealizowano również kilkadziesiąt zadań inwestycyjnych w ramach środków wydatkowanych przez jednostki pomocnicze – nakłady w oświetlenie, place zabaw, świetlice, zakup traktorków do koszenia trawy</a:t>
            </a:r>
          </a:p>
        </p:txBody>
      </p:sp>
    </p:spTree>
    <p:extLst>
      <p:ext uri="{BB962C8B-B14F-4D97-AF65-F5344CB8AC3E}">
        <p14:creationId xmlns:p14="http://schemas.microsoft.com/office/powerpoint/2010/main" val="2332797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828BDF-3F7C-88EF-294E-BC08CA0BF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56" y="365125"/>
            <a:ext cx="9833344" cy="772559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0070C0"/>
                </a:solidFill>
                <a:latin typeface="+mn-lt"/>
              </a:rPr>
              <a:t>Środki zewnętrzne na realizację przyszłych zadań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0017D34-7F0D-ADDD-4EF2-BF1E044799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125818"/>
            <a:ext cx="747799" cy="10118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CF4946F-6A45-538A-24B3-0B7D3DA292E4}"/>
              </a:ext>
            </a:extLst>
          </p:cNvPr>
          <p:cNvSpPr txBox="1"/>
          <p:nvPr/>
        </p:nvSpPr>
        <p:spPr>
          <a:xfrm>
            <a:off x="1056236" y="1520764"/>
            <a:ext cx="10384397" cy="4003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just">
              <a:lnSpc>
                <a:spcPct val="150000"/>
              </a:lnSpc>
              <a:spcAft>
                <a:spcPts val="1000"/>
              </a:spcAft>
            </a:pPr>
            <a:r>
              <a:rPr lang="pl-PL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dniu </a:t>
            </a:r>
            <a:r>
              <a:rPr lang="pl-PL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 listopada 2021 </a:t>
            </a:r>
            <a:r>
              <a:rPr lang="pl-PL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roku w odpowiedzi na złożony wniosek o dofinansowanie z Programu Rządowy Fundusz Polski Ład: Program Inwestycji Strategicznych Gmina Mosina otrzymała </a:t>
            </a:r>
            <a:r>
              <a:rPr lang="pl-PL" b="1" dirty="0">
                <a:solidFill>
                  <a:srgbClr val="0070C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WSTĘPNĄ PROMESĘ.</a:t>
            </a:r>
            <a:r>
              <a:rPr lang="pl-PL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Promesa inwestycyjna to d</a:t>
            </a:r>
            <a:r>
              <a:rPr lang="pl-PL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ofinansowanie w kwocie </a:t>
            </a:r>
            <a:r>
              <a:rPr lang="pl-PL" sz="18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10.450.000,00</a:t>
            </a:r>
            <a:r>
              <a:rPr lang="pl-PL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zł dotyczące realizacji zadań: Budowa ulic Kazimierza Odnowiciela, Bolesława Krzywoustego, Kazimierza Wielkiego, bez nazwy (odwodnienie) oraz ul. Kopernika, Kasztanowa, ul. Chopina (</a:t>
            </a:r>
            <a:r>
              <a:rPr lang="pl-PL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frag</a:t>
            </a:r>
            <a:r>
              <a:rPr lang="pl-PL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 </a:t>
            </a:r>
          </a:p>
          <a:p>
            <a:pPr marL="180340" algn="just">
              <a:lnSpc>
                <a:spcPct val="150000"/>
              </a:lnSpc>
              <a:spcAft>
                <a:spcPts val="1000"/>
              </a:spcAft>
            </a:pPr>
            <a:r>
              <a:rPr lang="pl-PL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Zgodnie z przyznaną promesą Gmina miała  6 m-</a:t>
            </a:r>
            <a:r>
              <a:rPr lang="pl-PL" dirty="0" err="1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</a:t>
            </a:r>
            <a:r>
              <a:rPr lang="pl-PL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ogłoszenie postępowania zakupowego mającego na celu wyłonienie Wykonawcy i dotrzymała tego terminu.  Na dzień dzisiejszy wiemy już, że w  </a:t>
            </a:r>
            <a:r>
              <a:rPr lang="pl-PL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wyniku postępowania </a:t>
            </a:r>
            <a:r>
              <a:rPr lang="pl-PL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został wyłoniony Wykonawca a niebawem rozpoczną się prace budowlane.</a:t>
            </a:r>
            <a:endParaRPr lang="pl-PL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50000"/>
              </a:lnSpc>
              <a:spcAft>
                <a:spcPts val="1000"/>
              </a:spcAft>
            </a:pP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573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5DFB15-A8AF-4985-8B9C-37B8FD0151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3B2E370-3A13-41AF-8462-A986867DC8D5}"/>
              </a:ext>
            </a:extLst>
          </p:cNvPr>
          <p:cNvSpPr txBox="1"/>
          <p:nvPr/>
        </p:nvSpPr>
        <p:spPr>
          <a:xfrm>
            <a:off x="682336" y="1799579"/>
            <a:ext cx="10224654" cy="3258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lnSpc>
                <a:spcPct val="150000"/>
              </a:lnSpc>
              <a:tabLst>
                <a:tab pos="571500" algn="l"/>
              </a:tabLst>
            </a:pPr>
            <a:r>
              <a:rPr lang="pl-PL" sz="2000" b="1" dirty="0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000" b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rzychody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wykonano w kwocie </a:t>
            </a:r>
            <a:r>
              <a:rPr lang="pl-PL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14.219.675,24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zł, na którą składają się:</a:t>
            </a:r>
          </a:p>
          <a:p>
            <a:pPr marL="342900" lvl="0" indent="-342900" algn="just">
              <a:lnSpc>
                <a:spcPct val="150000"/>
              </a:lnSpc>
              <a:buFont typeface="Courier New" panose="02070309020205020404" pitchFamily="49" charset="0"/>
              <a:buChar char="-"/>
            </a:pP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.000.000,00 zł – przychody ze sprzedaży innych papierów wartościowych,</a:t>
            </a:r>
            <a:endParaRPr lang="pl-P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Courier New" panose="02070309020205020404" pitchFamily="49" charset="0"/>
              <a:buChar char="-"/>
            </a:pPr>
            <a:r>
              <a:rPr lang="pl-PL" dirty="0">
                <a:ea typeface="Times New Roman" panose="02020603050405020304" pitchFamily="18" charset="0"/>
                <a:cs typeface="Times New Roman" panose="02020603050405020304" pitchFamily="18" charset="0"/>
              </a:rPr>
              <a:t>9.219.675,24</a:t>
            </a: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 - są to wolne środki, o których mowa w art.217 ust.2 pkt 6 ustawy o finansach publicznych.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endParaRPr lang="pl-P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Wykonanie </a:t>
            </a:r>
            <a:r>
              <a:rPr lang="pl-PL" sz="2000" b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rozchodów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stanowi kwotę </a:t>
            </a:r>
            <a:r>
              <a:rPr lang="pl-PL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9.500.000,00</a:t>
            </a:r>
            <a:r>
              <a:rPr lang="pl-PL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r>
              <a:rPr lang="pl-P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wykup innych papierów  wartościowych (obligacji)</a:t>
            </a:r>
            <a:endParaRPr lang="pl-PL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D1C6E0C-179E-6303-86C0-05CAFEC25B1E}"/>
              </a:ext>
            </a:extLst>
          </p:cNvPr>
          <p:cNvSpPr txBox="1"/>
          <p:nvPr/>
        </p:nvSpPr>
        <p:spPr>
          <a:xfrm>
            <a:off x="3370521" y="965747"/>
            <a:ext cx="6818127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Przychody i rozchody w 2021 r.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797B90A-815B-DB8B-0316-8C1879E0E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668" y="4851591"/>
            <a:ext cx="1790700" cy="148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4551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C3554E-1F3F-B4F6-C456-A99C2762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4" y="365126"/>
            <a:ext cx="10630786" cy="953312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+mn-lt"/>
              </a:rPr>
              <a:t>Równoważenie budżetu w części dotyczącej dochodów i wydatków bieżących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EA7D275-E7E1-32DB-ABEE-7F37D9D6A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127299"/>
              </p:ext>
            </p:extLst>
          </p:nvPr>
        </p:nvGraphicFramePr>
        <p:xfrm>
          <a:off x="2828261" y="2533018"/>
          <a:ext cx="5881576" cy="1932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0787">
                  <a:extLst>
                    <a:ext uri="{9D8B030D-6E8A-4147-A177-3AD203B41FA5}">
                      <a16:colId xmlns:a16="http://schemas.microsoft.com/office/drawing/2014/main" val="1158317874"/>
                    </a:ext>
                  </a:extLst>
                </a:gridCol>
                <a:gridCol w="1552218">
                  <a:extLst>
                    <a:ext uri="{9D8B030D-6E8A-4147-A177-3AD203B41FA5}">
                      <a16:colId xmlns:a16="http://schemas.microsoft.com/office/drawing/2014/main" val="4037297302"/>
                    </a:ext>
                  </a:extLst>
                </a:gridCol>
                <a:gridCol w="1514965">
                  <a:extLst>
                    <a:ext uri="{9D8B030D-6E8A-4147-A177-3AD203B41FA5}">
                      <a16:colId xmlns:a16="http://schemas.microsoft.com/office/drawing/2014/main" val="481228824"/>
                    </a:ext>
                  </a:extLst>
                </a:gridCol>
                <a:gridCol w="1423606">
                  <a:extLst>
                    <a:ext uri="{9D8B030D-6E8A-4147-A177-3AD203B41FA5}">
                      <a16:colId xmlns:a16="http://schemas.microsoft.com/office/drawing/2014/main" val="2251350427"/>
                    </a:ext>
                  </a:extLst>
                </a:gridCol>
              </a:tblGrid>
              <a:tr h="79479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</a:rPr>
                        <a:t>Rok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</a:rPr>
                        <a:t>wykonane dochody bieżące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</a:rPr>
                        <a:t>wykonane wydatki bieżące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</a:rPr>
                        <a:t>wydatki a dochody kol. 3:2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2133213"/>
                  </a:ext>
                </a:extLst>
              </a:tr>
              <a:tr h="204710"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1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2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3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4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73696"/>
                  </a:ext>
                </a:extLst>
              </a:tr>
              <a:tr h="45450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2020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171 350 429,31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162 411 606,24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95%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7612591"/>
                  </a:ext>
                </a:extLst>
              </a:tr>
              <a:tr h="47863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2021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195 062 891,21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>
                          <a:effectLst/>
                        </a:rPr>
                        <a:t>173 789 426,35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89%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706928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320C86B6-FFDE-0A82-7FDD-B3E5A547D2A6}"/>
              </a:ext>
            </a:extLst>
          </p:cNvPr>
          <p:cNvSpPr txBox="1"/>
          <p:nvPr/>
        </p:nvSpPr>
        <p:spPr>
          <a:xfrm>
            <a:off x="618541" y="1589770"/>
            <a:ext cx="1073179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Zgodnie z art.242 ustawy o finansach publicznych wykonane wydatki bieżące nie mogą być wyższe niż wykonane dochody bieżące powiększone o przychody, o których mowa w art. 217 ust.2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079C5C2-FD7E-BF4E-A69E-9E557FA3A175}"/>
              </a:ext>
            </a:extLst>
          </p:cNvPr>
          <p:cNvSpPr txBox="1"/>
          <p:nvPr/>
        </p:nvSpPr>
        <p:spPr>
          <a:xfrm>
            <a:off x="622004" y="4612177"/>
            <a:ext cx="10548384" cy="1766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Saldo operacyjne budżetu z art.242 osiągnęło wartość dodatnią i wyniosło 21.273.464,86 zł.</a:t>
            </a: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roku 2021 wykonane wydatki bieżące stanowią 89% wykonanych dochodów bieżących i jest to 6% spadek tej relacji w stosunku do wykonania roku 2020.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 to wynik racjonalnego gospodarowania środkami finansowymi Gminy i w związku z tym w roku 2021 nie doszło do niezachowania relacji, o której mowa w art. 242 </a:t>
            </a:r>
            <a:r>
              <a:rPr lang="pl-PL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uofp</a:t>
            </a:r>
            <a:r>
              <a:rPr lang="pl-PL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8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A473E46-FC9E-95A8-A7AC-F4333215E1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673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496290" y="365126"/>
            <a:ext cx="9857509" cy="67686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+mn-lt"/>
              </a:rPr>
              <a:t>Obsługa zadłużenia – wskaźniki procentowe</a:t>
            </a:r>
          </a:p>
        </p:txBody>
      </p:sp>
      <p:sp>
        <p:nvSpPr>
          <p:cNvPr id="7" name="Prostokąt 6"/>
          <p:cNvSpPr/>
          <p:nvPr/>
        </p:nvSpPr>
        <p:spPr>
          <a:xfrm>
            <a:off x="1523998" y="2442335"/>
            <a:ext cx="9947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pl-PL" b="1" dirty="0">
                <a:solidFill>
                  <a:srgbClr val="00B050"/>
                </a:solidFill>
              </a:rPr>
              <a:t>W 2021 roku indywidualny wskaźnik zadłużenia Gminy Mosina został spełniony. W Gminie Mosina nie występuje ryzyko niezachowania ustawowej relacji zadłużenia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17598CF-90CC-4075-823A-8CAF5EFDB6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C8767A1-C212-466E-8291-4236C5730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930742"/>
              </p:ext>
            </p:extLst>
          </p:nvPr>
        </p:nvGraphicFramePr>
        <p:xfrm>
          <a:off x="1523998" y="1052623"/>
          <a:ext cx="9947566" cy="1379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82368">
                  <a:extLst>
                    <a:ext uri="{9D8B030D-6E8A-4147-A177-3AD203B41FA5}">
                      <a16:colId xmlns:a16="http://schemas.microsoft.com/office/drawing/2014/main" val="3644404282"/>
                    </a:ext>
                  </a:extLst>
                </a:gridCol>
                <a:gridCol w="1049885">
                  <a:extLst>
                    <a:ext uri="{9D8B030D-6E8A-4147-A177-3AD203B41FA5}">
                      <a16:colId xmlns:a16="http://schemas.microsoft.com/office/drawing/2014/main" val="4097377380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541380587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770208747"/>
                    </a:ext>
                  </a:extLst>
                </a:gridCol>
                <a:gridCol w="754911">
                  <a:extLst>
                    <a:ext uri="{9D8B030D-6E8A-4147-A177-3AD203B41FA5}">
                      <a16:colId xmlns:a16="http://schemas.microsoft.com/office/drawing/2014/main" val="1074676793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3549272391"/>
                    </a:ext>
                  </a:extLst>
                </a:gridCol>
                <a:gridCol w="818707">
                  <a:extLst>
                    <a:ext uri="{9D8B030D-6E8A-4147-A177-3AD203B41FA5}">
                      <a16:colId xmlns:a16="http://schemas.microsoft.com/office/drawing/2014/main" val="2989194830"/>
                    </a:ext>
                  </a:extLst>
                </a:gridCol>
                <a:gridCol w="913434">
                  <a:extLst>
                    <a:ext uri="{9D8B030D-6E8A-4147-A177-3AD203B41FA5}">
                      <a16:colId xmlns:a16="http://schemas.microsoft.com/office/drawing/2014/main" val="2765324386"/>
                    </a:ext>
                  </a:extLst>
                </a:gridCol>
              </a:tblGrid>
              <a:tr h="317409">
                <a:tc gridSpan="8">
                  <a:txBody>
                    <a:bodyPr/>
                    <a:lstStyle/>
                    <a:p>
                      <a:pPr algn="l" rtl="0" fontAlgn="b"/>
                      <a:r>
                        <a:rPr lang="pl-PL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Kształtowanie się relacji z art. 243 </a:t>
                      </a:r>
                      <a:r>
                        <a:rPr lang="pl-PL" sz="1800" b="1" u="none" strike="noStrike" dirty="0" err="1">
                          <a:solidFill>
                            <a:srgbClr val="0070C0"/>
                          </a:solidFill>
                          <a:effectLst/>
                        </a:rPr>
                        <a:t>u.f.p</a:t>
                      </a:r>
                      <a:r>
                        <a:rPr lang="pl-PL" sz="18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.</a:t>
                      </a:r>
                      <a:endParaRPr lang="pl-PL" sz="18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767123"/>
                  </a:ext>
                </a:extLst>
              </a:tr>
              <a:tr h="2028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</a:rPr>
                        <a:t>Opis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Rok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519778"/>
                  </a:ext>
                </a:extLst>
              </a:tr>
              <a:tr h="2405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94150235"/>
                  </a:ext>
                </a:extLst>
              </a:tr>
              <a:tr h="28739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Wskaźnik planowanej kwoty spłaty zobowiązań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8,21%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8,87%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6,05%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8,31%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8,69%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5,74%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6,79%</a:t>
                      </a:r>
                      <a:endParaRPr lang="pl-PL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34605826"/>
                  </a:ext>
                </a:extLst>
              </a:tr>
              <a:tr h="31275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>
                          <a:effectLst/>
                        </a:rPr>
                        <a:t>Dopuszczalny wskaźnik spłaty zobowiązań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15,64%</a:t>
                      </a:r>
                      <a:endParaRPr lang="pl-PL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12,97%</a:t>
                      </a:r>
                      <a:endParaRPr lang="pl-PL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10,95%</a:t>
                      </a:r>
                      <a:endParaRPr lang="pl-PL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10,62%</a:t>
                      </a:r>
                      <a:endParaRPr lang="pl-PL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9,82%</a:t>
                      </a:r>
                      <a:endParaRPr lang="pl-PL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10,02%</a:t>
                      </a:r>
                      <a:endParaRPr lang="pl-PL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9,53%</a:t>
                      </a:r>
                      <a:endParaRPr lang="pl-PL" sz="1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84644214"/>
                  </a:ext>
                </a:extLst>
              </a:tr>
            </a:tbl>
          </a:graphicData>
        </a:graphic>
      </p:graphicFrame>
      <p:graphicFrame>
        <p:nvGraphicFramePr>
          <p:cNvPr id="10" name="Wykres 9">
            <a:extLst>
              <a:ext uri="{FF2B5EF4-FFF2-40B4-BE49-F238E27FC236}">
                <a16:creationId xmlns:a16="http://schemas.microsoft.com/office/drawing/2014/main" id="{ACBD6E4B-C279-40DA-8A30-DA9B72274E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89293"/>
              </p:ext>
            </p:extLst>
          </p:nvPr>
        </p:nvGraphicFramePr>
        <p:xfrm>
          <a:off x="1496288" y="3189768"/>
          <a:ext cx="9975275" cy="3303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5234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E0C3BAA-A00B-41FE-8135-5CDCC34CF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270808"/>
              </p:ext>
            </p:extLst>
          </p:nvPr>
        </p:nvGraphicFramePr>
        <p:xfrm>
          <a:off x="1158950" y="1589810"/>
          <a:ext cx="9543686" cy="4191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0831">
                  <a:extLst>
                    <a:ext uri="{9D8B030D-6E8A-4147-A177-3AD203B41FA5}">
                      <a16:colId xmlns:a16="http://schemas.microsoft.com/office/drawing/2014/main" val="4179103531"/>
                    </a:ext>
                  </a:extLst>
                </a:gridCol>
                <a:gridCol w="2302767">
                  <a:extLst>
                    <a:ext uri="{9D8B030D-6E8A-4147-A177-3AD203B41FA5}">
                      <a16:colId xmlns:a16="http://schemas.microsoft.com/office/drawing/2014/main" val="3713464501"/>
                    </a:ext>
                  </a:extLst>
                </a:gridCol>
                <a:gridCol w="2250088">
                  <a:extLst>
                    <a:ext uri="{9D8B030D-6E8A-4147-A177-3AD203B41FA5}">
                      <a16:colId xmlns:a16="http://schemas.microsoft.com/office/drawing/2014/main" val="1238202613"/>
                    </a:ext>
                  </a:extLst>
                </a:gridCol>
              </a:tblGrid>
              <a:tr h="52399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Wykonanie na dzień 31.12.2021 r.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046615"/>
                  </a:ext>
                </a:extLst>
              </a:tr>
              <a:tr h="523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Podatek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osoby fizyczne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osoby prawne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98414792"/>
                  </a:ext>
                </a:extLst>
              </a:tr>
              <a:tr h="523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Podatek od nieruchomości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6.574.234,31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17.051.702,42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80038149"/>
                  </a:ext>
                </a:extLst>
              </a:tr>
              <a:tr h="523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Podatek rolny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251.870,80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42.846,00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38315094"/>
                  </a:ext>
                </a:extLst>
              </a:tr>
              <a:tr h="523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Podatek leśny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27.487,49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181.059,00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40450692"/>
                  </a:ext>
                </a:extLst>
              </a:tr>
              <a:tr h="523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</a:rPr>
                        <a:t>Podatek od środków transportu</a:t>
                      </a:r>
                      <a:endParaRPr lang="pl-PL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589.587,35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261.946,20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91431832"/>
                  </a:ext>
                </a:extLst>
              </a:tr>
              <a:tr h="523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Razem: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7.443.179,95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17.537.553,62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40152709"/>
                  </a:ext>
                </a:extLst>
              </a:tr>
              <a:tr h="523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Razem osoby fizyczne i prawne</a:t>
                      </a: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24.980.733,57</a:t>
                      </a: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89175378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B9908C70-82F9-4226-8E2A-1DA043D75992}"/>
              </a:ext>
            </a:extLst>
          </p:cNvPr>
          <p:cNvSpPr txBox="1"/>
          <p:nvPr/>
        </p:nvSpPr>
        <p:spPr>
          <a:xfrm>
            <a:off x="1956391" y="745724"/>
            <a:ext cx="8006315" cy="459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pl-PL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Wpływy z podatków lokalnych w 2021 roku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8E2F21-DA32-4025-B702-725D3DB641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57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80D904-7964-F0C3-23CC-E7E570F4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Wpływy z podatków przekazywanych przez Urzędy Skarbowe w 2021 roku</a:t>
            </a:r>
            <a:endParaRPr lang="pl-PL" sz="18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4061CF4-0796-8C3C-0380-527443498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96333"/>
              </p:ext>
            </p:extLst>
          </p:nvPr>
        </p:nvGraphicFramePr>
        <p:xfrm>
          <a:off x="1095153" y="1499191"/>
          <a:ext cx="9516139" cy="4668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1394">
                  <a:extLst>
                    <a:ext uri="{9D8B030D-6E8A-4147-A177-3AD203B41FA5}">
                      <a16:colId xmlns:a16="http://schemas.microsoft.com/office/drawing/2014/main" val="433773075"/>
                    </a:ext>
                  </a:extLst>
                </a:gridCol>
                <a:gridCol w="2689890">
                  <a:extLst>
                    <a:ext uri="{9D8B030D-6E8A-4147-A177-3AD203B41FA5}">
                      <a16:colId xmlns:a16="http://schemas.microsoft.com/office/drawing/2014/main" val="3969174712"/>
                    </a:ext>
                  </a:extLst>
                </a:gridCol>
                <a:gridCol w="2434855">
                  <a:extLst>
                    <a:ext uri="{9D8B030D-6E8A-4147-A177-3AD203B41FA5}">
                      <a16:colId xmlns:a16="http://schemas.microsoft.com/office/drawing/2014/main" val="2485830893"/>
                    </a:ext>
                  </a:extLst>
                </a:gridCol>
              </a:tblGrid>
              <a:tr h="404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Podatek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osoby fizyczne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osoby prawne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1431246"/>
                  </a:ext>
                </a:extLst>
              </a:tr>
              <a:tr h="1467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u="none" strike="noStrike" dirty="0">
                          <a:effectLst/>
                        </a:rPr>
                        <a:t>Wpływy z podatku od działalności gospodarczej osób fizycznych, opłacanego w formie karty podatkowej</a:t>
                      </a:r>
                      <a:endParaRPr lang="pl-PL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600" u="none" strike="noStrike" dirty="0">
                          <a:effectLst/>
                        </a:rPr>
                        <a:t>163.257,92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9310977"/>
                  </a:ext>
                </a:extLst>
              </a:tr>
              <a:tr h="9843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u="none" strike="noStrike" dirty="0">
                          <a:effectLst/>
                        </a:rPr>
                        <a:t>Wpływy z podatku od czynności cywilnoprawnych</a:t>
                      </a:r>
                      <a:endParaRPr lang="pl-PL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600" u="none" strike="noStrike" dirty="0">
                          <a:effectLst/>
                        </a:rPr>
                        <a:t>3.694.232,17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600" u="none" strike="noStrike" dirty="0">
                          <a:effectLst/>
                        </a:rPr>
                        <a:t>87.846,46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198588"/>
                  </a:ext>
                </a:extLst>
              </a:tr>
              <a:tr h="1003944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u="none" strike="noStrike" dirty="0">
                          <a:effectLst/>
                        </a:rPr>
                        <a:t>Wpływy z podatku od spadków i darowizn</a:t>
                      </a:r>
                      <a:endParaRPr lang="pl-PL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600" u="none" strike="noStrike" dirty="0">
                          <a:effectLst/>
                        </a:rPr>
                        <a:t>177.169,31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600" u="none" strike="noStrike" dirty="0">
                          <a:effectLst/>
                        </a:rPr>
                        <a:t> 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9008913"/>
                  </a:ext>
                </a:extLst>
              </a:tr>
              <a:tr h="404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Razem: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4.034.659,40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87.846,46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3272804"/>
                  </a:ext>
                </a:extLst>
              </a:tr>
              <a:tr h="404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Razem osoby fizyczne i prawne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4.122.505,86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r" rtl="0" fontAlgn="ctr"/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1468196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F14DD211-1632-E867-C006-E3A83F5399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501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BC7221FD-4D8F-46EF-BEC0-0E722DC489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2702917"/>
              </p:ext>
            </p:extLst>
          </p:nvPr>
        </p:nvGraphicFramePr>
        <p:xfrm>
          <a:off x="1145219" y="1855469"/>
          <a:ext cx="4839945" cy="3963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AD840124-1B66-493E-AF47-1ABB52F25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529370"/>
              </p:ext>
            </p:extLst>
          </p:nvPr>
        </p:nvGraphicFramePr>
        <p:xfrm>
          <a:off x="6096000" y="1855470"/>
          <a:ext cx="4761390" cy="396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43E937E4-D8BB-4C76-8D8B-E702804FEFD5}"/>
              </a:ext>
            </a:extLst>
          </p:cNvPr>
          <p:cNvSpPr txBox="1"/>
          <p:nvPr/>
        </p:nvSpPr>
        <p:spPr>
          <a:xfrm>
            <a:off x="862445" y="622307"/>
            <a:ext cx="11021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Udział gminy w podatkach stanowiących dochód budżetu państwa w 2021 r.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A8DA2F3-5BC3-49A1-A858-DFB93469A7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70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7009" y="365126"/>
            <a:ext cx="8707582" cy="85011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+mn-lt"/>
              </a:rPr>
              <a:t>Wpływy z podatku dochodowego od osób fizycznych (PIT)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E0DFD2A-84CB-46D2-A557-279B70D9FA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6B8BDCD-A4D2-A6B3-C813-52695EC8B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241683"/>
              </p:ext>
            </p:extLst>
          </p:nvPr>
        </p:nvGraphicFramePr>
        <p:xfrm>
          <a:off x="4051004" y="3985912"/>
          <a:ext cx="4391248" cy="2679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2894">
                  <a:extLst>
                    <a:ext uri="{9D8B030D-6E8A-4147-A177-3AD203B41FA5}">
                      <a16:colId xmlns:a16="http://schemas.microsoft.com/office/drawing/2014/main" val="4236087087"/>
                    </a:ext>
                  </a:extLst>
                </a:gridCol>
                <a:gridCol w="2858354">
                  <a:extLst>
                    <a:ext uri="{9D8B030D-6E8A-4147-A177-3AD203B41FA5}">
                      <a16:colId xmlns:a16="http://schemas.microsoft.com/office/drawing/2014/main" val="1548219930"/>
                    </a:ext>
                  </a:extLst>
                </a:gridCol>
              </a:tblGrid>
              <a:tr h="532928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rok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wykonanie</a:t>
                      </a:r>
                      <a:endParaRPr lang="pl-PL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5882943"/>
                  </a:ext>
                </a:extLst>
              </a:tr>
              <a:tr h="306639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2015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26 984 526,00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617424"/>
                  </a:ext>
                </a:extLst>
              </a:tr>
              <a:tr h="306639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2016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30 482 443,00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9154143"/>
                  </a:ext>
                </a:extLst>
              </a:tr>
              <a:tr h="306639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2017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32 455 861,00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4959741"/>
                  </a:ext>
                </a:extLst>
              </a:tr>
              <a:tr h="306639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2018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39 140 042,00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7325103"/>
                  </a:ext>
                </a:extLst>
              </a:tr>
              <a:tr h="306639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2019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44 359 948,00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9332428"/>
                  </a:ext>
                </a:extLst>
              </a:tr>
              <a:tr h="306639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2020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u="none" strike="noStrike">
                          <a:effectLst/>
                          <a:latin typeface="+mn-lt"/>
                        </a:rPr>
                        <a:t>44 724 973,00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5212273"/>
                  </a:ext>
                </a:extLst>
              </a:tr>
              <a:tr h="306639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pl-PL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600" b="1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51 354 521,00</a:t>
                      </a:r>
                      <a:endParaRPr lang="pl-PL" sz="16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2671997"/>
                  </a:ext>
                </a:extLst>
              </a:tr>
            </a:tbl>
          </a:graphicData>
        </a:graphic>
      </p:graphicFrame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F09133E2-278D-469B-83EB-6E318A0D58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054516"/>
              </p:ext>
            </p:extLst>
          </p:nvPr>
        </p:nvGraphicFramePr>
        <p:xfrm>
          <a:off x="2781300" y="1215241"/>
          <a:ext cx="6629400" cy="250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7775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23563"/>
            <a:ext cx="10515600" cy="721068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</a:rPr>
              <a:t>           </a:t>
            </a:r>
            <a:r>
              <a:rPr lang="pl-PL" sz="2400" b="1" dirty="0">
                <a:solidFill>
                  <a:srgbClr val="0070C0"/>
                </a:solidFill>
                <a:latin typeface="+mn-lt"/>
              </a:rPr>
              <a:t>Wpływy z podatku dochodowego od osób prawnych (CIT)</a:t>
            </a:r>
            <a:br>
              <a:rPr lang="pl-PL" sz="2400" b="1" dirty="0">
                <a:solidFill>
                  <a:srgbClr val="0070C0"/>
                </a:solidFill>
                <a:latin typeface="+mn-lt"/>
              </a:rPr>
            </a:br>
            <a:endParaRPr lang="pl-PL" sz="2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B3C4F6-6ABF-40EB-8306-F4EBB94549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7" y="240696"/>
            <a:ext cx="747799" cy="97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33155568-B206-07CE-3A9B-C9E05B9999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886752"/>
              </p:ext>
            </p:extLst>
          </p:nvPr>
        </p:nvGraphicFramePr>
        <p:xfrm>
          <a:off x="2254826" y="1215242"/>
          <a:ext cx="7917873" cy="2660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68AC203-2131-A053-3BD0-943D6F2AA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273416"/>
              </p:ext>
            </p:extLst>
          </p:nvPr>
        </p:nvGraphicFramePr>
        <p:xfrm>
          <a:off x="4040372" y="4046422"/>
          <a:ext cx="3962400" cy="2240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3192">
                  <a:extLst>
                    <a:ext uri="{9D8B030D-6E8A-4147-A177-3AD203B41FA5}">
                      <a16:colId xmlns:a16="http://schemas.microsoft.com/office/drawing/2014/main" val="3974446089"/>
                    </a:ext>
                  </a:extLst>
                </a:gridCol>
                <a:gridCol w="2579208">
                  <a:extLst>
                    <a:ext uri="{9D8B030D-6E8A-4147-A177-3AD203B41FA5}">
                      <a16:colId xmlns:a16="http://schemas.microsoft.com/office/drawing/2014/main" val="3781951263"/>
                    </a:ext>
                  </a:extLst>
                </a:gridCol>
              </a:tblGrid>
              <a:tr h="280891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1" u="none" strike="noStrike" dirty="0">
                          <a:effectLst/>
                        </a:rPr>
                        <a:t>rok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1400" b="1" u="none" strike="noStrike" dirty="0">
                          <a:effectLst/>
                        </a:rPr>
                        <a:t>wykonanie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9154223"/>
                  </a:ext>
                </a:extLst>
              </a:tr>
              <a:tr h="280891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2015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717 253,93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3915571"/>
                  </a:ext>
                </a:extLst>
              </a:tr>
              <a:tr h="280891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2016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696 806,79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4472918"/>
                  </a:ext>
                </a:extLst>
              </a:tr>
              <a:tr h="280891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2017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649 639,99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1787242"/>
                  </a:ext>
                </a:extLst>
              </a:tr>
              <a:tr h="280891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2018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816 117,63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0493285"/>
                  </a:ext>
                </a:extLst>
              </a:tr>
              <a:tr h="280891"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2019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l-PL" sz="1400" u="none" strike="noStrike" dirty="0">
                          <a:effectLst/>
                        </a:rPr>
                        <a:t>902 715,55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5855581"/>
                  </a:ext>
                </a:extLst>
              </a:tr>
              <a:tr h="271183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2020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u="none" strike="noStrike" dirty="0">
                          <a:effectLst/>
                        </a:rPr>
                        <a:t>1 046 514,37</a:t>
                      </a:r>
                      <a:endParaRPr lang="pl-PL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1250452"/>
                  </a:ext>
                </a:extLst>
              </a:tr>
              <a:tr h="223273"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2021</a:t>
                      </a:r>
                      <a:endParaRPr lang="pl-PL" sz="18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1 603 276,58</a:t>
                      </a:r>
                      <a:endParaRPr lang="pl-PL" sz="18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7163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30114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4836</TotalTime>
  <Words>5313</Words>
  <Application>Microsoft Office PowerPoint</Application>
  <PresentationFormat>Panoramiczny</PresentationFormat>
  <Paragraphs>825</Paragraphs>
  <Slides>44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Cambria</vt:lpstr>
      <vt:lpstr>Courier New</vt:lpstr>
      <vt:lpstr>Symbol</vt:lpstr>
      <vt:lpstr>Times New Roman</vt:lpstr>
      <vt:lpstr>Trebuchet MS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Struktura dochodów w 2021 roku</vt:lpstr>
      <vt:lpstr>Prezentacja programu PowerPoint</vt:lpstr>
      <vt:lpstr>Wpływy z podatków przekazywanych przez Urzędy Skarbowe w 2021 roku</vt:lpstr>
      <vt:lpstr>Prezentacja programu PowerPoint</vt:lpstr>
      <vt:lpstr>Wpływy z podatku dochodowego od osób fizycznych (PIT)</vt:lpstr>
      <vt:lpstr>           Wpływy z podatku dochodowego od osób prawnych (CIT) </vt:lpstr>
      <vt:lpstr>Prezentacja programu PowerPoint</vt:lpstr>
      <vt:lpstr>Opłata targowa w 2021 roku  - rekompensata</vt:lpstr>
      <vt:lpstr>Prezentacja programu PowerPoint</vt:lpstr>
      <vt:lpstr>Prezentacja programu PowerPoint</vt:lpstr>
      <vt:lpstr>Prezentacja programu PowerPoint</vt:lpstr>
      <vt:lpstr>Środki subwencyjne dla JST w 2021 roku na dofinansowanie zadań własnych </vt:lpstr>
      <vt:lpstr>Prezentacja programu PowerPoint</vt:lpstr>
      <vt:lpstr>Prezentacja programu PowerPoint</vt:lpstr>
      <vt:lpstr>Prezentacja programu PowerPoint</vt:lpstr>
      <vt:lpstr>Prezentacja programu PowerPoint</vt:lpstr>
      <vt:lpstr>Dotacje i wpłaty na rzecz innych jednostek udzielone z budżetu Gminy Mosina w 2021 roku  wyniosły 20.973.540,85</vt:lpstr>
      <vt:lpstr>Analiza wydatków bieżących Gminy Mosina i wydatków ponoszonych w działach 801 i 854 Budżetu Gminy w latach 2017-2021 </vt:lpstr>
      <vt:lpstr>Analiza wydatków bieżących Gminy Mosina i wydatków ponoszonych w działach 801 i 854 Budżetu Gminy w latach 2017-2021 </vt:lpstr>
      <vt:lpstr>ZGO Sp. z o.o. w Jarocinie – Wielkopolskie Centrum Recyklingu</vt:lpstr>
      <vt:lpstr>Nowy radiowóz dla mosińskiej Straży Miejskiej </vt:lpstr>
      <vt:lpstr>Dotacja dla Ochotniczej Straży Pożarnej w Mosinie</vt:lpstr>
      <vt:lpstr>Dotacje na wymianę pieców</vt:lpstr>
      <vt:lpstr>Inwestycje w roku 2021</vt:lpstr>
      <vt:lpstr>Inwestycje w 2021 roku w infrastrukturę oświatową</vt:lpstr>
      <vt:lpstr>Inwestycje wieloletnie: w trakcie realizacji w 2021 r. przeniesione na wydatki niewygasające –  Rozbudowa Szkoły Podstawowej w Rogalinie z budową sali gimnastycznej wraz z infrastrukturą towarzyszącą</vt:lpstr>
      <vt:lpstr>Inwestycje wieloletnie: w trakcie realizacji w 2021 r. i kontynuacja w 2022 r. –   Rozbudowa Szkoły Podstawowej w Rogalinku</vt:lpstr>
      <vt:lpstr>Inwestycje: rozpoczęte w 2021 r. przeniesione na wydatki niewygasające –  Termomodernizacja Szkoły Podstawowej w Daszewicach wraz z odwodnieniem</vt:lpstr>
      <vt:lpstr>Inwestycje: rozpoczęte w 2021 r. przeniesione na wydatki niewygasające –  Budowa boiska lekkoatletycznego przy Szkole Podstawowej Nr 2 w Mosinie</vt:lpstr>
      <vt:lpstr>Inwestycje wieloletnie: w trakcie realizacji w 2021 r. przeniesione na wydatki niewygasające – –  Adaptacja pomieszczeń budynku gminnego u zbiegu ulic Wiosny Ludów i Dembowskiego na Środowiskowy Dom Samopomocy</vt:lpstr>
      <vt:lpstr>Inwestycje: rozpoczęcie w 2021 r. przeniesione na wydatki niewygasające –  Budowa sieci wodociągowej w m. Sowiniec </vt:lpstr>
      <vt:lpstr>Inwestycje wieloletnie: zakończone w 2021 r. - Niskoemisyjne przedsięwzięcia w zakresie transportu zbiorowego na terenie Gminy Mosina</vt:lpstr>
      <vt:lpstr>Inwestycje wieloletnie: zakończone w 2021 r. – Adaptacja budynku na ul. Dworcowej nr 3 w Mosinie na Urząd</vt:lpstr>
      <vt:lpstr>Inwestycje wieloletnie: zakończone w 2021 r. – Modernizacja świetlicy wiejskiej w Sowinkach</vt:lpstr>
      <vt:lpstr>Inwestycje wieloletnie: rozpoczęte w 2021 r. –  Budowa ulicy Lema w Mosinie</vt:lpstr>
      <vt:lpstr>W roku 2021 zrealizowano kilkadziesiąt mniejszych  zadań inwestycyjnych. Wykonane projekty powinny mieć  kontynuację w latach następnych </vt:lpstr>
      <vt:lpstr>W roku 2021 zrealizowano kilkadziesiąt mniejszych  zadań inwestycyjnych c.d.</vt:lpstr>
      <vt:lpstr>Środki zewnętrzne na realizację przyszłych zadań</vt:lpstr>
      <vt:lpstr>Prezentacja programu PowerPoint</vt:lpstr>
      <vt:lpstr>Równoważenie budżetu w części dotyczącej dochodów i wydatków bieżących</vt:lpstr>
      <vt:lpstr>Obsługa zadłużenia – wskaźniki procentowe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DELL</dc:creator>
  <cp:lastModifiedBy>Tatiana Cynka</cp:lastModifiedBy>
  <cp:revision>473</cp:revision>
  <cp:lastPrinted>2022-06-01T10:08:16Z</cp:lastPrinted>
  <dcterms:created xsi:type="dcterms:W3CDTF">2021-04-01T18:25:36Z</dcterms:created>
  <dcterms:modified xsi:type="dcterms:W3CDTF">2022-06-27T09:00:29Z</dcterms:modified>
</cp:coreProperties>
</file>