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8" r:id="rId3"/>
    <p:sldId id="258" r:id="rId4"/>
    <p:sldId id="278" r:id="rId5"/>
    <p:sldId id="267" r:id="rId6"/>
    <p:sldId id="268" r:id="rId7"/>
    <p:sldId id="277" r:id="rId8"/>
    <p:sldId id="280" r:id="rId9"/>
    <p:sldId id="287" r:id="rId10"/>
    <p:sldId id="276" r:id="rId11"/>
    <p:sldId id="282" r:id="rId12"/>
    <p:sldId id="283" r:id="rId13"/>
    <p:sldId id="256" r:id="rId14"/>
    <p:sldId id="259" r:id="rId15"/>
    <p:sldId id="270" r:id="rId16"/>
    <p:sldId id="273" r:id="rId17"/>
    <p:sldId id="269" r:id="rId18"/>
    <p:sldId id="290" r:id="rId19"/>
    <p:sldId id="289" r:id="rId20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miniak" initials="c" lastIdx="1" clrIdx="0">
    <p:extLst>
      <p:ext uri="{19B8F6BF-5375-455C-9EA6-DF929625EA0E}">
        <p15:presenceInfo xmlns:p15="http://schemas.microsoft.com/office/powerpoint/2012/main" userId="chelmini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028-40F1-A31B-5F1F4ABE2F83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028-40F1-A31B-5F1F4ABE2F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Arkusz9!$A$21:$A$22</c:f>
              <c:strCache>
                <c:ptCount val="2"/>
                <c:pt idx="0">
                  <c:v>Dochody bieżące</c:v>
                </c:pt>
                <c:pt idx="1">
                  <c:v>Dochody majątkowe</c:v>
                </c:pt>
              </c:strCache>
            </c:strRef>
          </c:cat>
          <c:val>
            <c:numRef>
              <c:f>Arkusz9!$B$21:$B$22</c:f>
              <c:numCache>
                <c:formatCode>#,##0.00</c:formatCode>
                <c:ptCount val="2"/>
                <c:pt idx="0">
                  <c:v>151790889.25</c:v>
                </c:pt>
                <c:pt idx="1">
                  <c:v>27664153.940000001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28-40F1-A31B-5F1F4ABE2F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DE4-4892-93D7-B0728E0528F2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DE4-4892-93D7-B0728E0528F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6110577085633"/>
                      <c:h val="0.110860698017680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DE4-4892-93D7-B0728E0528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Arkusz9!$A$15:$A$16</c:f>
              <c:strCache>
                <c:ptCount val="2"/>
                <c:pt idx="0">
                  <c:v>Wydatki bieżące</c:v>
                </c:pt>
                <c:pt idx="1">
                  <c:v>Wydatki majątkowe</c:v>
                </c:pt>
              </c:strCache>
            </c:strRef>
          </c:cat>
          <c:val>
            <c:numRef>
              <c:f>Arkusz9!$B$15:$B$16</c:f>
              <c:numCache>
                <c:formatCode>#,##0.00</c:formatCode>
                <c:ptCount val="2"/>
                <c:pt idx="0">
                  <c:v>151736822.97999999</c:v>
                </c:pt>
                <c:pt idx="1">
                  <c:v>29218220.210000001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E4-4892-93D7-B0728E0528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Arkusz5!$B$28:$B$29</c:f>
              <c:strCache>
                <c:ptCount val="2"/>
                <c:pt idx="0">
                  <c:v>Przychody</c:v>
                </c:pt>
                <c:pt idx="1">
                  <c:v>Rozchody </c:v>
                </c:pt>
              </c:strCache>
            </c:strRef>
          </c:cat>
          <c:val>
            <c:numRef>
              <c:f>Arkusz5!$C$28:$C$29</c:f>
              <c:numCache>
                <c:formatCode>#,##0.00</c:formatCode>
                <c:ptCount val="2"/>
                <c:pt idx="0">
                  <c:v>10500000</c:v>
                </c:pt>
                <c:pt idx="1">
                  <c:v>9000000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7-46F8-AE2B-772CFB7B5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643392"/>
        <c:axId val="249644928"/>
      </c:barChart>
      <c:catAx>
        <c:axId val="24964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9644928"/>
        <c:crosses val="autoZero"/>
        <c:auto val="1"/>
        <c:lblAlgn val="ctr"/>
        <c:lblOffset val="100"/>
        <c:noMultiLvlLbl val="0"/>
      </c:catAx>
      <c:valAx>
        <c:axId val="2496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964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5123306712694"/>
          <c:y val="6.6469177035884897E-2"/>
          <c:w val="0.78684232113744468"/>
          <c:h val="0.655080218545237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89-4022-8F3B-257919629D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89-4022-8F3B-257919629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Arkusz5!$B$5:$B$6</c:f>
              <c:strCache>
                <c:ptCount val="2"/>
                <c:pt idx="0">
                  <c:v>Dochody</c:v>
                </c:pt>
                <c:pt idx="1">
                  <c:v>Wydatki</c:v>
                </c:pt>
              </c:strCache>
            </c:strRef>
          </c:cat>
          <c:val>
            <c:numRef>
              <c:f>Arkusz5!$C$5:$C$6</c:f>
              <c:numCache>
                <c:formatCode>#,##0.00</c:formatCode>
                <c:ptCount val="2"/>
                <c:pt idx="0">
                  <c:v>179455043.19</c:v>
                </c:pt>
                <c:pt idx="1">
                  <c:v>180955043.19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3-4250-A4FA-29CF34A40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802176"/>
        <c:axId val="254676992"/>
      </c:barChart>
      <c:catAx>
        <c:axId val="25480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4676992"/>
        <c:crosses val="autoZero"/>
        <c:auto val="1"/>
        <c:lblAlgn val="ctr"/>
        <c:lblOffset val="100"/>
        <c:noMultiLvlLbl val="0"/>
      </c:catAx>
      <c:valAx>
        <c:axId val="25467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480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0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98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45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15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13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38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39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59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2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50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D9B59A2-6275-4E08-A476-F22785875C29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9138B07-4876-48DC-90BD-8AFC084809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60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Flaga_europejska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pieni%C4%85dze-oszcz%C4%99dza%C4%87-p%C5%82aci%C4%87-36797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hemat blokowy: proces 7">
            <a:extLst>
              <a:ext uri="{FF2B5EF4-FFF2-40B4-BE49-F238E27FC236}">
                <a16:creationId xmlns:a16="http://schemas.microsoft.com/office/drawing/2014/main" id="{E79359B1-D756-4894-9E45-3AD84607A875}"/>
              </a:ext>
            </a:extLst>
          </p:cNvPr>
          <p:cNvSpPr/>
          <p:nvPr/>
        </p:nvSpPr>
        <p:spPr>
          <a:xfrm>
            <a:off x="-56625" y="806916"/>
            <a:ext cx="9261446" cy="3473619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gradFill>
            <a:gsLst>
              <a:gs pos="0">
                <a:srgbClr val="2F5597"/>
              </a:gs>
              <a:gs pos="36000">
                <a:srgbClr val="FFFFFF"/>
              </a:gs>
            </a:gsLst>
            <a:lin ang="5400000"/>
          </a:gradFill>
          <a:ln cap="flat">
            <a:noFill/>
            <a:prstDash val="solid"/>
          </a:ln>
          <a:effectLst>
            <a:softEdge rad="63500"/>
          </a:effectLst>
          <a:scene3d>
            <a:camera prst="orthographicFront"/>
            <a:lightRig rig="threePt" dir="t"/>
          </a:scene3d>
          <a:sp3d prstMaterial="dkEdge"/>
        </p:spPr>
        <p:txBody>
          <a:bodyPr lIns="0" tIns="0" rIns="0" bIns="0"/>
          <a:lstStyle/>
          <a:p>
            <a:endParaRPr lang="pl-PL" sz="1350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67B7AA0-CF0B-43B6-9CBC-60909D29F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3576"/>
          <a:stretch/>
        </p:blipFill>
        <p:spPr>
          <a:xfrm>
            <a:off x="-56625" y="3230676"/>
            <a:ext cx="9261446" cy="26073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40675C9-FC70-48B7-AA7E-08D2B443EA77}"/>
              </a:ext>
            </a:extLst>
          </p:cNvPr>
          <p:cNvSpPr txBox="1"/>
          <p:nvPr/>
        </p:nvSpPr>
        <p:spPr>
          <a:xfrm>
            <a:off x="1579711" y="2228012"/>
            <a:ext cx="5984576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2000"/>
              </a:lnSpc>
              <a:spcAft>
                <a:spcPts val="600"/>
              </a:spcAft>
            </a:pPr>
            <a:r>
              <a:rPr lang="pl-PL" sz="135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4472C4"/>
                </a:solidFill>
                <a:effectLst>
                  <a:outerShdw blurRad="63500" dist="50800" dir="1350000" sx="0" sy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BUDŻETU GMINY MOSINA NA ROK 2022</a:t>
            </a:r>
            <a:endParaRPr lang="pl-PL" sz="78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EC4096C-4386-4BE8-A818-D1E6858F8F7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177172" y="1030514"/>
            <a:ext cx="789656" cy="113236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374699F-5035-4FBB-9C23-AF5F5343166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14257" y="2183876"/>
            <a:ext cx="1298734" cy="7200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3E83528-C16E-4C7D-9615-C3E0686CAF03}"/>
              </a:ext>
            </a:extLst>
          </p:cNvPr>
          <p:cNvSpPr/>
          <p:nvPr/>
        </p:nvSpPr>
        <p:spPr>
          <a:xfrm>
            <a:off x="-56626" y="5590162"/>
            <a:ext cx="9261446" cy="42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17FBB40-4926-4D46-BA30-E4B4A6F6074E}"/>
              </a:ext>
            </a:extLst>
          </p:cNvPr>
          <p:cNvSpPr txBox="1"/>
          <p:nvPr/>
        </p:nvSpPr>
        <p:spPr>
          <a:xfrm>
            <a:off x="145830" y="5658202"/>
            <a:ext cx="8852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Urząd Miejski w Mosinie  Plac 20 Października 1,</a:t>
            </a:r>
            <a:endParaRPr lang="pl-PL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8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62-050 Mosina tel. 618 109 500, mosina.pl</a:t>
            </a:r>
            <a:endParaRPr lang="pl-PL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1319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0AD2731-0DDC-439A-B70C-AAB1E936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Udział środków zewnętrznych w finansowaniu inwestycji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C9D529E-A5A8-4454-A929-B587C5D10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5187"/>
              </p:ext>
            </p:extLst>
          </p:nvPr>
        </p:nvGraphicFramePr>
        <p:xfrm>
          <a:off x="1043608" y="2204864"/>
          <a:ext cx="7056784" cy="2309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6856">
                  <a:extLst>
                    <a:ext uri="{9D8B030D-6E8A-4147-A177-3AD203B41FA5}">
                      <a16:colId xmlns:a16="http://schemas.microsoft.com/office/drawing/2014/main" val="3477055583"/>
                    </a:ext>
                  </a:extLst>
                </a:gridCol>
                <a:gridCol w="1859928">
                  <a:extLst>
                    <a:ext uri="{9D8B030D-6E8A-4147-A177-3AD203B41FA5}">
                      <a16:colId xmlns:a16="http://schemas.microsoft.com/office/drawing/2014/main" val="4288239426"/>
                    </a:ext>
                  </a:extLst>
                </a:gridCol>
              </a:tblGrid>
              <a:tr h="42310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Dotacje i środki na wydatki majątkowe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23 133 132,41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9629302"/>
                  </a:ext>
                </a:extLst>
              </a:tr>
              <a:tr h="42310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tym: rozliczenie inwestycji zakończonych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6 858 132,41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8058753"/>
                  </a:ext>
                </a:extLst>
              </a:tr>
              <a:tr h="42310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Wydatki majątkowe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29 218 220,21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1268457"/>
                  </a:ext>
                </a:extLst>
              </a:tr>
              <a:tr h="423104"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4173095"/>
                  </a:ext>
                </a:extLst>
              </a:tr>
              <a:tr h="42310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Finansowanie inwestycji z dotacji i środków zewnętrznych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</a:rPr>
                        <a:t>79,18%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6095706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51BEF041-EFD6-4DB1-92BF-D55C2DE30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7004" y="5239544"/>
            <a:ext cx="1112708" cy="709736"/>
          </a:xfrm>
          <a:prstGeom prst="rect">
            <a:avLst/>
          </a:prstGeom>
        </p:spPr>
      </p:pic>
      <p:pic>
        <p:nvPicPr>
          <p:cNvPr id="7" name="Obraz 6" descr="Program Inwestycji Strategicznych Polski Ład - Polski Ład - Portal Gov.pl">
            <a:extLst>
              <a:ext uri="{FF2B5EF4-FFF2-40B4-BE49-F238E27FC236}">
                <a16:creationId xmlns:a16="http://schemas.microsoft.com/office/drawing/2014/main" id="{25A727AF-B652-4995-88E0-5BDD28D53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39544"/>
            <a:ext cx="2088232" cy="70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0201F5C-0A81-40D3-BAED-626256DC0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65" y="5239544"/>
            <a:ext cx="1741527" cy="70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Rządowy Fundusz Rozwoju Dróg – Zakrzówek">
            <a:extLst>
              <a:ext uri="{FF2B5EF4-FFF2-40B4-BE49-F238E27FC236}">
                <a16:creationId xmlns:a16="http://schemas.microsoft.com/office/drawing/2014/main" id="{613D4511-83FE-4F1A-B3CC-56D3D734B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93" y="5239544"/>
            <a:ext cx="1741527" cy="70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herb aktualny">
            <a:extLst>
              <a:ext uri="{FF2B5EF4-FFF2-40B4-BE49-F238E27FC236}">
                <a16:creationId xmlns:a16="http://schemas.microsoft.com/office/drawing/2014/main" id="{0E104111-8717-410B-9E16-241C68DC4E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06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DF6190-E079-4706-A019-1BFBE635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92D050"/>
                </a:solidFill>
              </a:rPr>
              <a:t>Świadczenie wychowawcze 500+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F137A3D-59FF-4FE3-A4AC-BE93E350E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7607"/>
              </p:ext>
            </p:extLst>
          </p:nvPr>
        </p:nvGraphicFramePr>
        <p:xfrm>
          <a:off x="831850" y="1052736"/>
          <a:ext cx="7480299" cy="2217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0270">
                  <a:extLst>
                    <a:ext uri="{9D8B030D-6E8A-4147-A177-3AD203B41FA5}">
                      <a16:colId xmlns:a16="http://schemas.microsoft.com/office/drawing/2014/main" val="1771526561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1017762596"/>
                    </a:ext>
                  </a:extLst>
                </a:gridCol>
                <a:gridCol w="2588021">
                  <a:extLst>
                    <a:ext uri="{9D8B030D-6E8A-4147-A177-3AD203B41FA5}">
                      <a16:colId xmlns:a16="http://schemas.microsoft.com/office/drawing/2014/main" val="1223154748"/>
                    </a:ext>
                  </a:extLst>
                </a:gridCol>
              </a:tblGrid>
              <a:tr h="10479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Planowane </a:t>
                      </a:r>
                      <a:r>
                        <a:rPr lang="pl-PL" sz="2400" b="1" u="none" strike="noStrike" dirty="0">
                          <a:effectLst/>
                        </a:rPr>
                        <a:t>dochody </a:t>
                      </a:r>
                      <a:r>
                        <a:rPr lang="pl-PL" sz="2400" u="none" strike="noStrike" dirty="0">
                          <a:effectLst/>
                        </a:rPr>
                        <a:t>z budżetu państwa z tytułu dotacji celowej na świadczenia wychowawcze 500+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14.995.484,00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722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6676840"/>
                  </a:ext>
                </a:extLst>
              </a:tr>
              <a:tr h="70102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Planowane </a:t>
                      </a:r>
                      <a:r>
                        <a:rPr lang="pl-PL" sz="2400" b="1" u="none" strike="noStrike" dirty="0">
                          <a:effectLst/>
                        </a:rPr>
                        <a:t>wydatki</a:t>
                      </a:r>
                      <a:r>
                        <a:rPr lang="pl-PL" sz="2400" u="none" strike="noStrike" dirty="0">
                          <a:effectLst/>
                        </a:rPr>
                        <a:t> na świadczenie wychowawcze 500+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14.995.484,00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9382099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12089C08-2C50-40B2-AC9D-52A0975610C9}"/>
              </a:ext>
            </a:extLst>
          </p:cNvPr>
          <p:cNvSpPr txBox="1"/>
          <p:nvPr/>
        </p:nvSpPr>
        <p:spPr>
          <a:xfrm>
            <a:off x="831849" y="3460440"/>
            <a:ext cx="7480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Od 1 stycznia 2022 r. Zakład Ubezpieczeń Społecznych  zacznie stopniowo przejmować od gmin obsługę  rządowego programu 500+, w związku z tym dotacja na świadczenia wychowawcze 500+ jest znacznie niższa niż w latach ubiegłych.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FD34AEC-4D91-4007-9099-521E9C7825E1}"/>
              </a:ext>
            </a:extLst>
          </p:cNvPr>
          <p:cNvSpPr txBox="1"/>
          <p:nvPr/>
        </p:nvSpPr>
        <p:spPr>
          <a:xfrm>
            <a:off x="899593" y="4730880"/>
            <a:ext cx="74125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B0F0"/>
                </a:solidFill>
              </a:rPr>
              <a:t>Sprawy dotyczące prawa do świadczenia wychowawczego za okresy</a:t>
            </a:r>
          </a:p>
          <a:p>
            <a:pPr algn="ctr"/>
            <a:r>
              <a:rPr lang="pl-PL" b="1" dirty="0">
                <a:solidFill>
                  <a:srgbClr val="00B0F0"/>
                </a:solidFill>
              </a:rPr>
              <a:t>sprzed 1 stycznia 2022 r. nadal będą realizowane, do zakończenia postępowania, przez Gminę. Samorząd będzie również kontynuował wypłacanie świadczeń wychowawczych przyznanych przed 1 stycznia 2022 r. do końca okresu, na jaki zostały przyznane, tj. do 31 maja 2022 r. w okresie styczeń – maj 2022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4C0A76C-1839-4DC9-8E44-1C279F783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31" y="372794"/>
            <a:ext cx="1296144" cy="679942"/>
          </a:xfrm>
          <a:prstGeom prst="rect">
            <a:avLst/>
          </a:prstGeom>
        </p:spPr>
      </p:pic>
      <p:pic>
        <p:nvPicPr>
          <p:cNvPr id="10" name="Obraz 9" descr="herb aktualny">
            <a:extLst>
              <a:ext uri="{FF2B5EF4-FFF2-40B4-BE49-F238E27FC236}">
                <a16:creationId xmlns:a16="http://schemas.microsoft.com/office/drawing/2014/main" id="{BA979744-1C55-4263-A7E1-945CBDD33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75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F409C68-A178-4F8F-9F1A-1FCDBCDB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92211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Plan dotacji dla samorządowych instytucji kultury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21C65F6-BA0B-4FE3-9384-D4F0B616A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2441"/>
              </p:ext>
            </p:extLst>
          </p:nvPr>
        </p:nvGraphicFramePr>
        <p:xfrm>
          <a:off x="755576" y="1124745"/>
          <a:ext cx="7416824" cy="5184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val="354253475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197352242"/>
                    </a:ext>
                  </a:extLst>
                </a:gridCol>
              </a:tblGrid>
              <a:tr h="115389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u="none" strike="noStrike" dirty="0">
                          <a:effectLst/>
                        </a:rPr>
                        <a:t>Mosiński Ośrodek Kultury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u="none" strike="noStrike" dirty="0">
                          <a:effectLst/>
                        </a:rPr>
                        <a:t>1 400 000,00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9357431"/>
                  </a:ext>
                </a:extLst>
              </a:tr>
              <a:tr h="1368333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u="none" strike="noStrike" dirty="0">
                          <a:effectLst/>
                        </a:rPr>
                        <a:t>Mosińska Biblioteka Publiczna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u="none" strike="noStrike" dirty="0">
                          <a:effectLst/>
                        </a:rPr>
                        <a:t>1 260 000,00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2541821"/>
                  </a:ext>
                </a:extLst>
              </a:tr>
              <a:tr h="1080770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u="none" strike="noStrike" dirty="0">
                          <a:effectLst/>
                        </a:rPr>
                        <a:t>Galeria Sztuki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u="none" strike="noStrike" dirty="0">
                          <a:effectLst/>
                        </a:rPr>
                        <a:t>480 000,00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2317760"/>
                  </a:ext>
                </a:extLst>
              </a:tr>
              <a:tr h="1581579"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1" u="none" strike="noStrike" dirty="0">
                          <a:effectLst/>
                        </a:rPr>
                        <a:t>Razem:</a:t>
                      </a:r>
                      <a:endParaRPr lang="pl-P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1" u="none" strike="noStrike" dirty="0">
                          <a:effectLst/>
                        </a:rPr>
                        <a:t>3 140 000,00</a:t>
                      </a:r>
                      <a:endParaRPr lang="pl-P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9974253"/>
                  </a:ext>
                </a:extLst>
              </a:tr>
            </a:tbl>
          </a:graphicData>
        </a:graphic>
      </p:graphicFrame>
      <p:pic>
        <p:nvPicPr>
          <p:cNvPr id="4" name="Obraz 3" descr="Urząd Miejski w Mosinie :: Galeria Sztuki w Mosinie">
            <a:extLst>
              <a:ext uri="{FF2B5EF4-FFF2-40B4-BE49-F238E27FC236}">
                <a16:creationId xmlns:a16="http://schemas.microsoft.com/office/drawing/2014/main" id="{1C0311FF-046A-4859-AB1F-363FE6F5C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108861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Mosińska Biblioteka Publiczna w Mosinie – Wikipedia, wolna encyklopedia">
            <a:extLst>
              <a:ext uri="{FF2B5EF4-FFF2-40B4-BE49-F238E27FC236}">
                <a16:creationId xmlns:a16="http://schemas.microsoft.com/office/drawing/2014/main" id="{53CA5548-595D-405E-A168-264A7939F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72916"/>
            <a:ext cx="792088" cy="97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MOK chce zerwać ze stereotypami i szykuje program dla mieszkańców">
            <a:extLst>
              <a:ext uri="{FF2B5EF4-FFF2-40B4-BE49-F238E27FC236}">
                <a16:creationId xmlns:a16="http://schemas.microsoft.com/office/drawing/2014/main" id="{0D456C1E-6BA4-477F-8521-9A3E6534C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5763"/>
            <a:ext cx="1512168" cy="92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herb aktualny">
            <a:extLst>
              <a:ext uri="{FF2B5EF4-FFF2-40B4-BE49-F238E27FC236}">
                <a16:creationId xmlns:a16="http://schemas.microsoft.com/office/drawing/2014/main" id="{8E8041E3-F7BA-41CE-BF64-874DD6F1FA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63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039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Cambria" panose="02040503050406030204" pitchFamily="18" charset="0"/>
                <a:ea typeface="Cambria" panose="02040503050406030204" pitchFamily="18" charset="0"/>
              </a:rPr>
              <a:t>Środki przeznaczone do realizacji wydatków przez sołectwa i osiedla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45745"/>
              </p:ext>
            </p:extLst>
          </p:nvPr>
        </p:nvGraphicFramePr>
        <p:xfrm>
          <a:off x="899592" y="1556795"/>
          <a:ext cx="7488832" cy="3359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8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94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WYDATKI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828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Fundusz sołecki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780 304,95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828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Fundusz jednostek pomocniczych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164 479,18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708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Dodatkowy fundusz jednostek pomocniczych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690 152,48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945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Razem: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1 634 936,61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B0651640-E3BC-4775-AD7B-F22102D94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1440160" cy="55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herb aktualny">
            <a:extLst>
              <a:ext uri="{FF2B5EF4-FFF2-40B4-BE49-F238E27FC236}">
                <a16:creationId xmlns:a16="http://schemas.microsoft.com/office/drawing/2014/main" id="{6331BB3B-ADDF-4FAB-BADF-0DC21C15B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58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502149"/>
            <a:ext cx="7406640" cy="1008112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  <a:t>Udział funduszu sołeckiego, funduszu jednostek pomocniczych </a:t>
            </a:r>
            <a:b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  <a:t>i dodatkowego funduszu jednostek pomocniczych w odniesieniu </a:t>
            </a:r>
            <a:b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  <a:t>do wydatków ogółem</a:t>
            </a:r>
            <a:endParaRPr lang="pl-PL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71939"/>
              </p:ext>
            </p:extLst>
          </p:nvPr>
        </p:nvGraphicFramePr>
        <p:xfrm>
          <a:off x="683569" y="1600200"/>
          <a:ext cx="7704855" cy="474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9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20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WYDATKI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20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20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udział %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93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Fundusz sołecki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780 304,95</a:t>
                      </a: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5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0,43%</a:t>
                      </a:r>
                      <a:endParaRPr lang="pl-PL" sz="15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0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Fundusz jednostek pomocniczych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164 479,18</a:t>
                      </a: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5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0,09%</a:t>
                      </a:r>
                      <a:endParaRPr lang="pl-PL" sz="15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222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Dodatkowy fundusz jednostek pomocniczych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690 152,48</a:t>
                      </a: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5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0,38%</a:t>
                      </a:r>
                      <a:endParaRPr lang="pl-PL" sz="15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5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Pozostałe wydatki 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179 320 106,58</a:t>
                      </a: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5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99,10%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58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5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Razem: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180 955 043,19</a:t>
                      </a:r>
                    </a:p>
                  </a:txBody>
                  <a:tcPr marL="7335" marR="7335" marT="73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5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100,00%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35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800" b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Udział środków do realizacji przez jednostki pomocnicze w stosunku do planowanych wydatków wynosi </a:t>
                      </a:r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0,9%</a:t>
                      </a:r>
                      <a:r>
                        <a:rPr lang="pl-PL" sz="1800" b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br>
                        <a:rPr lang="pl-PL" sz="1800" b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pl-PL" sz="1800" b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 stanowi wartość ogółem </a:t>
                      </a:r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1.634.936,61 zł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35" marR="7335" marT="733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raz 3" descr="herb aktualny">
            <a:extLst>
              <a:ext uri="{FF2B5EF4-FFF2-40B4-BE49-F238E27FC236}">
                <a16:creationId xmlns:a16="http://schemas.microsoft.com/office/drawing/2014/main" id="{FCCCA49A-2A5C-4401-B49D-BC307212C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41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9F8228-515D-4770-8B44-40A87287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60648"/>
            <a:ext cx="6624736" cy="8823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/>
              <a:t>Przychody i rozchody budżetu </a:t>
            </a:r>
            <a:br>
              <a:rPr lang="pl-PL" sz="3600" b="1" dirty="0"/>
            </a:br>
            <a:r>
              <a:rPr lang="pl-PL" sz="3600" b="1" dirty="0"/>
              <a:t>w 2022 roku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AD830E4-4452-46D5-BA31-67AEC8C0E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52126"/>
              </p:ext>
            </p:extLst>
          </p:nvPr>
        </p:nvGraphicFramePr>
        <p:xfrm>
          <a:off x="1439652" y="1268760"/>
          <a:ext cx="6264696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649">
                  <a:extLst>
                    <a:ext uri="{9D8B030D-6E8A-4147-A177-3AD203B41FA5}">
                      <a16:colId xmlns:a16="http://schemas.microsoft.com/office/drawing/2014/main" val="4206348146"/>
                    </a:ext>
                  </a:extLst>
                </a:gridCol>
                <a:gridCol w="3021047">
                  <a:extLst>
                    <a:ext uri="{9D8B030D-6E8A-4147-A177-3AD203B41FA5}">
                      <a16:colId xmlns:a16="http://schemas.microsoft.com/office/drawing/2014/main" val="1502719015"/>
                    </a:ext>
                  </a:extLst>
                </a:gridCol>
              </a:tblGrid>
              <a:tr h="5593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u="none" strike="noStrike" dirty="0">
                          <a:effectLst/>
                        </a:rPr>
                        <a:t>Przychody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u="none" strike="noStrike" dirty="0">
                          <a:effectLst/>
                        </a:rPr>
                        <a:t>10 500 000,00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9208762"/>
                  </a:ext>
                </a:extLst>
              </a:tr>
              <a:tr h="5836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u="none" strike="noStrike" dirty="0">
                          <a:effectLst/>
                        </a:rPr>
                        <a:t>Rozchody 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u="none" strike="noStrike" dirty="0">
                          <a:effectLst/>
                        </a:rPr>
                        <a:t>9 000 000,00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4361643"/>
                  </a:ext>
                </a:extLst>
              </a:tr>
            </a:tbl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38AA787D-6321-4040-ABE7-2464B7CA2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511683"/>
              </p:ext>
            </p:extLst>
          </p:nvPr>
        </p:nvGraphicFramePr>
        <p:xfrm>
          <a:off x="1473094" y="2629862"/>
          <a:ext cx="626469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 descr="Mosina debiutuje na giełdzie. Radny: &amp;quot;To tylko marketing, nic nie zmienia&amp;quot;  - Gazeta Mosińsko-Puszczykowska">
            <a:extLst>
              <a:ext uri="{FF2B5EF4-FFF2-40B4-BE49-F238E27FC236}">
                <a16:creationId xmlns:a16="http://schemas.microsoft.com/office/drawing/2014/main" id="{5FAF5F4F-4D5C-43DA-812D-A2CB7D4B0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6" y="5229200"/>
            <a:ext cx="2895762" cy="122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herb aktualny">
            <a:extLst>
              <a:ext uri="{FF2B5EF4-FFF2-40B4-BE49-F238E27FC236}">
                <a16:creationId xmlns:a16="http://schemas.microsoft.com/office/drawing/2014/main" id="{11870DC0-47D4-4AE7-AA69-6CF2ED64E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08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D959D-40A9-44CC-B6B2-77239FF4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Obsługa zadłużenia w 2022 roku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F4AC7-62DA-4E57-8C7F-824D9051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 roku 2022 Gmina Mosina dokona wykupu obligacji komunalnych w łącznej kwocie </a:t>
            </a:r>
            <a:r>
              <a:rPr lang="pl-PL" sz="2400" b="1" dirty="0">
                <a:solidFill>
                  <a:srgbClr val="0070C0"/>
                </a:solidFill>
              </a:rPr>
              <a:t>9.000.000,00 zł</a:t>
            </a:r>
            <a:r>
              <a:rPr lang="pl-PL" sz="2400" dirty="0"/>
              <a:t>, sprzedanych na rynku krajowym w:</a:t>
            </a:r>
          </a:p>
          <a:p>
            <a:pPr marL="0" indent="0" algn="just">
              <a:buNone/>
            </a:pPr>
            <a:endParaRPr lang="pl-PL" sz="2400" dirty="0"/>
          </a:p>
          <a:p>
            <a:pPr algn="just"/>
            <a:r>
              <a:rPr lang="pl-PL" sz="2400" b="1" dirty="0"/>
              <a:t>2017 r. – 6.500.000,00 zł,</a:t>
            </a:r>
          </a:p>
          <a:p>
            <a:pPr algn="just"/>
            <a:r>
              <a:rPr lang="pl-PL" sz="2400" b="1" dirty="0"/>
              <a:t>2018 r. – 2.500.000,00 zł.</a:t>
            </a:r>
          </a:p>
        </p:txBody>
      </p:sp>
      <p:pic>
        <p:nvPicPr>
          <p:cNvPr id="4" name="Obraz 3" descr="herb aktualny">
            <a:extLst>
              <a:ext uri="{FF2B5EF4-FFF2-40B4-BE49-F238E27FC236}">
                <a16:creationId xmlns:a16="http://schemas.microsoft.com/office/drawing/2014/main" id="{96725727-F52F-4C38-81BA-FFAC58126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05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37ADDF-AA43-4453-8727-FBBC5EE3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609600"/>
            <a:ext cx="5832648" cy="1356360"/>
          </a:xfrm>
        </p:spPr>
        <p:txBody>
          <a:bodyPr/>
          <a:lstStyle/>
          <a:p>
            <a:pPr algn="ctr"/>
            <a:r>
              <a:rPr lang="pl-PL" b="1" dirty="0"/>
              <a:t>Deficyt budżetu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39293E2-32A6-42A5-9709-88FFD2A50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95559"/>
              </p:ext>
            </p:extLst>
          </p:nvPr>
        </p:nvGraphicFramePr>
        <p:xfrm>
          <a:off x="1115616" y="1916833"/>
          <a:ext cx="6192688" cy="936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6367">
                  <a:extLst>
                    <a:ext uri="{9D8B030D-6E8A-4147-A177-3AD203B41FA5}">
                      <a16:colId xmlns:a16="http://schemas.microsoft.com/office/drawing/2014/main" val="2748464619"/>
                    </a:ext>
                  </a:extLst>
                </a:gridCol>
                <a:gridCol w="2986321">
                  <a:extLst>
                    <a:ext uri="{9D8B030D-6E8A-4147-A177-3AD203B41FA5}">
                      <a16:colId xmlns:a16="http://schemas.microsoft.com/office/drawing/2014/main" val="790394774"/>
                    </a:ext>
                  </a:extLst>
                </a:gridCol>
              </a:tblGrid>
              <a:tr h="3164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Dochody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179 455 043,19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2340292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Wydatki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180 955 043,19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5438911"/>
                  </a:ext>
                </a:extLst>
              </a:tr>
              <a:tr h="3164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Deficyt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-1 500 000,00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8980767"/>
                  </a:ext>
                </a:extLst>
              </a:tr>
            </a:tbl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81380CC-3656-4A47-9EBC-7045EFCA4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039930"/>
              </p:ext>
            </p:extLst>
          </p:nvPr>
        </p:nvGraphicFramePr>
        <p:xfrm>
          <a:off x="1259632" y="3068960"/>
          <a:ext cx="619268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A4C1314-0004-4DE0-9ECE-71B58742835C}"/>
              </a:ext>
            </a:extLst>
          </p:cNvPr>
          <p:cNvSpPr txBox="1"/>
          <p:nvPr/>
        </p:nvSpPr>
        <p:spPr>
          <a:xfrm>
            <a:off x="1259632" y="5373216"/>
            <a:ext cx="662473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Planowany deficyt budżetu zostanie pokryty przychodami z tytułu  emisji obligacji komunalnych</a:t>
            </a:r>
          </a:p>
        </p:txBody>
      </p:sp>
      <p:pic>
        <p:nvPicPr>
          <p:cNvPr id="7" name="Obraz 6" descr="herb aktualny">
            <a:extLst>
              <a:ext uri="{FF2B5EF4-FFF2-40B4-BE49-F238E27FC236}">
                <a16:creationId xmlns:a16="http://schemas.microsoft.com/office/drawing/2014/main" id="{8C3D8F22-C45A-41DD-8C11-2DFC10A8C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53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78F03-58FE-44FE-A185-D733F694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548680"/>
            <a:ext cx="683057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/>
              <a:t>Obsługa zadłużenia – wskaźniki procentowe</a:t>
            </a:r>
            <a:br>
              <a:rPr lang="pl-PL" sz="2800" b="1" dirty="0"/>
            </a:br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EEB030-21DF-42A9-928B-6C24A23835AB}"/>
              </a:ext>
            </a:extLst>
          </p:cNvPr>
          <p:cNvSpPr txBox="1"/>
          <p:nvPr/>
        </p:nvSpPr>
        <p:spPr>
          <a:xfrm>
            <a:off x="680011" y="908923"/>
            <a:ext cx="798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pl-PL" sz="1800" b="1" u="none" strike="noStrike" dirty="0">
                <a:solidFill>
                  <a:srgbClr val="0070C0"/>
                </a:solidFill>
                <a:effectLst/>
              </a:rPr>
              <a:t>Kształtowanie się relacji z art. 243 </a:t>
            </a:r>
            <a:r>
              <a:rPr lang="pl-PL" sz="1800" b="1" u="none" strike="noStrike" dirty="0" err="1">
                <a:solidFill>
                  <a:srgbClr val="0070C0"/>
                </a:solidFill>
                <a:effectLst/>
              </a:rPr>
              <a:t>u.f.p</a:t>
            </a:r>
            <a:r>
              <a:rPr lang="pl-PL" sz="1800" b="1" u="none" strike="noStrike" dirty="0">
                <a:solidFill>
                  <a:srgbClr val="0070C0"/>
                </a:solidFill>
                <a:effectLst/>
              </a:rPr>
              <a:t>.</a:t>
            </a:r>
            <a:endParaRPr lang="pl-PL" sz="1800" b="1" i="0" u="none" strike="noStrike" dirty="0">
              <a:solidFill>
                <a:srgbClr val="0070C0"/>
              </a:solidFill>
              <a:effectLst/>
              <a:latin typeface="Calibri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F178B2D-E2FC-45B0-ABD4-B9D60FC13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13012"/>
              </p:ext>
            </p:extLst>
          </p:nvPr>
        </p:nvGraphicFramePr>
        <p:xfrm>
          <a:off x="680011" y="1892807"/>
          <a:ext cx="7990343" cy="1272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6529">
                  <a:extLst>
                    <a:ext uri="{9D8B030D-6E8A-4147-A177-3AD203B41FA5}">
                      <a16:colId xmlns:a16="http://schemas.microsoft.com/office/drawing/2014/main" val="1604917724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3102647188"/>
                    </a:ext>
                  </a:extLst>
                </a:gridCol>
                <a:gridCol w="765778">
                  <a:extLst>
                    <a:ext uri="{9D8B030D-6E8A-4147-A177-3AD203B41FA5}">
                      <a16:colId xmlns:a16="http://schemas.microsoft.com/office/drawing/2014/main" val="1924188197"/>
                    </a:ext>
                  </a:extLst>
                </a:gridCol>
                <a:gridCol w="845604">
                  <a:extLst>
                    <a:ext uri="{9D8B030D-6E8A-4147-A177-3AD203B41FA5}">
                      <a16:colId xmlns:a16="http://schemas.microsoft.com/office/drawing/2014/main" val="3739569175"/>
                    </a:ext>
                  </a:extLst>
                </a:gridCol>
                <a:gridCol w="646996">
                  <a:extLst>
                    <a:ext uri="{9D8B030D-6E8A-4147-A177-3AD203B41FA5}">
                      <a16:colId xmlns:a16="http://schemas.microsoft.com/office/drawing/2014/main" val="632021942"/>
                    </a:ext>
                  </a:extLst>
                </a:gridCol>
                <a:gridCol w="781838">
                  <a:extLst>
                    <a:ext uri="{9D8B030D-6E8A-4147-A177-3AD203B41FA5}">
                      <a16:colId xmlns:a16="http://schemas.microsoft.com/office/drawing/2014/main" val="2067331497"/>
                    </a:ext>
                  </a:extLst>
                </a:gridCol>
                <a:gridCol w="710762">
                  <a:extLst>
                    <a:ext uri="{9D8B030D-6E8A-4147-A177-3AD203B41FA5}">
                      <a16:colId xmlns:a16="http://schemas.microsoft.com/office/drawing/2014/main" val="3575595339"/>
                    </a:ext>
                  </a:extLst>
                </a:gridCol>
                <a:gridCol w="882196">
                  <a:extLst>
                    <a:ext uri="{9D8B030D-6E8A-4147-A177-3AD203B41FA5}">
                      <a16:colId xmlns:a16="http://schemas.microsoft.com/office/drawing/2014/main" val="3656126199"/>
                    </a:ext>
                  </a:extLst>
                </a:gridCol>
              </a:tblGrid>
              <a:tr h="2194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Opis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endParaRPr lang="pl-PL"/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83169"/>
                  </a:ext>
                </a:extLst>
              </a:tr>
              <a:tr h="27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2022</a:t>
                      </a:r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2023</a:t>
                      </a:r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2024</a:t>
                      </a:r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2025</a:t>
                      </a:r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2026</a:t>
                      </a:r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2027</a:t>
                      </a:r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842979"/>
                  </a:ext>
                </a:extLst>
              </a:tr>
              <a:tr h="3783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Wskaźnik planowanej kwoty spłaty zobowiązań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5362767"/>
                  </a:ext>
                </a:extLst>
              </a:tr>
              <a:tr h="40409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Dopuszczalny wskaźnik spłaty zobowiązań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8275356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497123E0-ACCC-4860-9D7E-DA4FDF71D5A5}"/>
              </a:ext>
            </a:extLst>
          </p:cNvPr>
          <p:cNvSpPr txBox="1"/>
          <p:nvPr/>
        </p:nvSpPr>
        <p:spPr>
          <a:xfrm>
            <a:off x="645933" y="1339832"/>
            <a:ext cx="7989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Indywidualny wskaźnik zadłużenia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774A35B-1B60-4693-9984-E3A7315539F8}"/>
              </a:ext>
            </a:extLst>
          </p:cNvPr>
          <p:cNvSpPr txBox="1"/>
          <p:nvPr/>
        </p:nvSpPr>
        <p:spPr>
          <a:xfrm>
            <a:off x="2388920" y="37960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pl-PL" sz="1800" b="1" u="none" strike="noStrike" dirty="0">
                <a:solidFill>
                  <a:srgbClr val="00B0F0"/>
                </a:solidFill>
                <a:effectLst/>
              </a:rPr>
              <a:t>W Gminie Mosina nie występuje ryzyko niezachowania ustawowej relacji zadłużenia</a:t>
            </a:r>
            <a:endParaRPr lang="pl-PL" sz="1800" b="1" i="0" u="none" strike="noStrike" dirty="0">
              <a:solidFill>
                <a:srgbClr val="00B0F0"/>
              </a:solidFill>
              <a:effectLst/>
              <a:latin typeface="Calibri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3D03017-FA3A-4793-B3FE-C43CEEDFBC03}"/>
              </a:ext>
            </a:extLst>
          </p:cNvPr>
          <p:cNvSpPr txBox="1"/>
          <p:nvPr/>
        </p:nvSpPr>
        <p:spPr>
          <a:xfrm>
            <a:off x="644881" y="4742162"/>
            <a:ext cx="799034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Określając relację z art. 243 ust.1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u.f.p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zastosowano wskaźnik średniej arytmetycznej dla ostatnich 7 lat relacji dochodów bieżących powiększonych o dochody ze sprzedaży majątku oraz pomniejszonych o wydatki bieżące do dochodów bieżących budżetu</a:t>
            </a:r>
          </a:p>
        </p:txBody>
      </p:sp>
      <p:pic>
        <p:nvPicPr>
          <p:cNvPr id="15" name="Obraz 14" descr="herb aktualny">
            <a:extLst>
              <a:ext uri="{FF2B5EF4-FFF2-40B4-BE49-F238E27FC236}">
                <a16:creationId xmlns:a16="http://schemas.microsoft.com/office/drawing/2014/main" id="{23B7170B-C905-4AC2-8B80-4F6653A4D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34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A03AAA-8D53-4C3E-B185-937B1E09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348880"/>
            <a:ext cx="7406640" cy="1356360"/>
          </a:xfrm>
        </p:spPr>
        <p:txBody>
          <a:bodyPr/>
          <a:lstStyle/>
          <a:p>
            <a:pPr algn="ctr"/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23104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BD117-9F2F-4652-ADBC-E7B3C7EA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05171"/>
            <a:ext cx="7200799" cy="95660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Projekt budżetu GMINY MOSINA na 2022 rok</a:t>
            </a:r>
            <a:endParaRPr lang="pl-PL" sz="2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8F5ABD0-DFE7-4233-8545-BC8C4F1CFFB1}"/>
              </a:ext>
            </a:extLst>
          </p:cNvPr>
          <p:cNvSpPr txBox="1"/>
          <p:nvPr/>
        </p:nvSpPr>
        <p:spPr>
          <a:xfrm>
            <a:off x="1043608" y="1461776"/>
            <a:ext cx="6179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DOCHODY                        179 455 043,19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CB8A828-75AF-40F8-8D74-98E1702E180E}"/>
              </a:ext>
            </a:extLst>
          </p:cNvPr>
          <p:cNvSpPr txBox="1"/>
          <p:nvPr/>
        </p:nvSpPr>
        <p:spPr>
          <a:xfrm>
            <a:off x="867334" y="1960296"/>
            <a:ext cx="6355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WYDATKI                          180 955 043,19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1F7BF2-2AA7-4353-AD33-C52DD53A3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3802" y="3429000"/>
            <a:ext cx="7704856" cy="2923829"/>
          </a:xfrm>
          <a:prstGeom prst="rect">
            <a:avLst/>
          </a:prstGeom>
        </p:spPr>
      </p:pic>
      <p:pic>
        <p:nvPicPr>
          <p:cNvPr id="8" name="Obraz 7" descr="herb aktualny">
            <a:extLst>
              <a:ext uri="{FF2B5EF4-FFF2-40B4-BE49-F238E27FC236}">
                <a16:creationId xmlns:a16="http://schemas.microsoft.com/office/drawing/2014/main" id="{29BD5632-A36C-40B6-A6F2-CE9A5CD01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496654"/>
            <a:ext cx="1037780" cy="62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0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153535"/>
              </p:ext>
            </p:extLst>
          </p:nvPr>
        </p:nvGraphicFramePr>
        <p:xfrm>
          <a:off x="539552" y="692696"/>
          <a:ext cx="7715200" cy="585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92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Dział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Nazwa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Wartość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Udział 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020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Leśnictwo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Transport i łączność</a:t>
                      </a: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22 416 732,59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12,49%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8786670"/>
                  </a:ext>
                </a:extLst>
              </a:tr>
              <a:tr h="23068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Turystyka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Gospodarka mieszkaniowa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3 209 472,60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Administracja publiczna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1 375 002,00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38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Urzędy naczelnych organów władzy państwowej, kontroli i ochrony prawa oraz sądownictwa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6 489,00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57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Bezpieczeństwo publiczne i ochrona przeciwpożarowa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18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756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Dochody od osób prawnych, od osób fizycznych i od innych jednostek nieposiadających osobowości prawnej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79 903 751,00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44,53%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4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758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Różne rozliczenia (w tym: subwencja)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31 909 077,00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17,78%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Oświata i wychowanie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751 193,00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Pomoc społeczna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1 937 160,00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855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Rodzina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22 399 698,00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12,48%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9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Gospodarka komunalna i ochrona środowiska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12 260 728,00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64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Kultura i ochrona dziedzictwa narodowego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Kultura fizyczna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3 160 240,00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653">
                <a:tc gridSpan="2"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Razem: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016" marR="9016" marT="9016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179 455 043,19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/>
              <a:t>Dochody według działów klasyfikacji budżetowej</a:t>
            </a:r>
          </a:p>
        </p:txBody>
      </p:sp>
      <p:pic>
        <p:nvPicPr>
          <p:cNvPr id="4" name="Obraz 3" descr="herb aktualny">
            <a:extLst>
              <a:ext uri="{FF2B5EF4-FFF2-40B4-BE49-F238E27FC236}">
                <a16:creationId xmlns:a16="http://schemas.microsoft.com/office/drawing/2014/main" id="{EE6C1FA6-6385-40AA-86AD-6CAC5823E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1008113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6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C8417-0029-4103-A694-04EAC96A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5583"/>
            <a:ext cx="7344816" cy="90994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Struktura dochodów z podziałem na dochody bieżące i dochody majątkowe</a:t>
            </a:r>
            <a:endParaRPr lang="pl-PL" sz="28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E33FF45-EA77-4119-90CF-108586C63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15205"/>
              </p:ext>
            </p:extLst>
          </p:nvPr>
        </p:nvGraphicFramePr>
        <p:xfrm>
          <a:off x="1403648" y="1556792"/>
          <a:ext cx="6192688" cy="624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0507">
                  <a:extLst>
                    <a:ext uri="{9D8B030D-6E8A-4147-A177-3AD203B41FA5}">
                      <a16:colId xmlns:a16="http://schemas.microsoft.com/office/drawing/2014/main" val="2498796295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6584983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Dochody bieżące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151.790.889,25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27384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Dochody majątkowe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27.664.153,94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2060392"/>
                  </a:ext>
                </a:extLst>
              </a:tr>
            </a:tbl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3B82E32E-BF0F-41FF-830B-46A3783913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358240"/>
              </p:ext>
            </p:extLst>
          </p:nvPr>
        </p:nvGraphicFramePr>
        <p:xfrm>
          <a:off x="899592" y="2420888"/>
          <a:ext cx="734481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 descr="herb aktualny">
            <a:extLst>
              <a:ext uri="{FF2B5EF4-FFF2-40B4-BE49-F238E27FC236}">
                <a16:creationId xmlns:a16="http://schemas.microsoft.com/office/drawing/2014/main" id="{B0B3945A-7303-48DD-A1E9-E21ED2804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5582"/>
            <a:ext cx="1080119" cy="573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44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Planowane dochody z podatków i opłat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70530"/>
              </p:ext>
            </p:extLst>
          </p:nvPr>
        </p:nvGraphicFramePr>
        <p:xfrm>
          <a:off x="395536" y="1052739"/>
          <a:ext cx="8208912" cy="5113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0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1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Nazwa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Wartość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karta podatkowa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152.000,00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podatek od nieruchomości</a:t>
                      </a:r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26.217.800,00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podatek rolny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333.599,00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podatek leśny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226.321,00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podatek od środków transportowych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824.170,00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podatek od czynności cywilnoprawnych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3.619.000,00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podatek od spadków i darowizn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wpływy z kosztów egzekucyjnych, opłaty komorniczej i kosztów upomnień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35.100,00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wpływy z odsetek od nieterminowych wpłat z tytułu podatków i opłat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91.999,00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opłata skarbowa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154.300,00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84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opłata eksploatacyjna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146.500,00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opłata za sprzedaż napojów alkoholowych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560.000,00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wpływy z części opłaty za zezwolenie na sprzedaż napojów alkoholowych w obrocie hurtowym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wpływy z innych lokalnych opłat (parkingowa, </a:t>
                      </a:r>
                      <a:r>
                        <a:rPr lang="pl-PL" sz="1600" b="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adiacencka</a:t>
                      </a:r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zajęcie pasa)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1.030.000,00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wpływy z opłaty za gospodarowanie odpadami komunalnymi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12.210.528,00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podatek dochodowy od osób fizycznych</a:t>
                      </a:r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44.935.370,00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podatek dochodowy od osób prawnych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1.327.592,00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168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Razem: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92.114.279,00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Obraz 4" descr="herb aktualny">
            <a:extLst>
              <a:ext uri="{FF2B5EF4-FFF2-40B4-BE49-F238E27FC236}">
                <a16:creationId xmlns:a16="http://schemas.microsoft.com/office/drawing/2014/main" id="{AB0AADEE-6580-400B-901C-24129E75F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638"/>
            <a:ext cx="1296145" cy="56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91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A602FA-394A-43D9-952F-18D5140C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/>
              <a:t>Wydatki według działów klasyfikacji budżetowej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C0A3AC5-A428-4FE9-BF1A-90C89B0C0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9266"/>
              </p:ext>
            </p:extLst>
          </p:nvPr>
        </p:nvGraphicFramePr>
        <p:xfrm>
          <a:off x="457200" y="692696"/>
          <a:ext cx="8229600" cy="5755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1703970261"/>
                    </a:ext>
                  </a:extLst>
                </a:gridCol>
                <a:gridCol w="3814763">
                  <a:extLst>
                    <a:ext uri="{9D8B030D-6E8A-4147-A177-3AD203B41FA5}">
                      <a16:colId xmlns:a16="http://schemas.microsoft.com/office/drawing/2014/main" val="741580935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064447336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3771810200"/>
                    </a:ext>
                  </a:extLst>
                </a:gridCol>
              </a:tblGrid>
              <a:tr h="24761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Dział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Nazwa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>
                          <a:effectLst/>
                        </a:rPr>
                        <a:t>Watość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extLst>
                  <a:ext uri="{0D108BD9-81ED-4DB2-BD59-A6C34878D82A}">
                    <a16:rowId xmlns:a16="http://schemas.microsoft.com/office/drawing/2014/main" val="1710651821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010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Rolnictwo i łowiectwo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306 671,98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7607601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020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Leśnictwo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0176999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600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Transport i łączność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26 034 502,01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13901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630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Turystyka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498 641,00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032961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700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Gospodarka mieszkaniowa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2 442 000,00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2064758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710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Działalność usługowa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220 540,00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9863978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750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Administracja publiczna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14 251 937,44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199138"/>
                  </a:ext>
                </a:extLst>
              </a:tr>
              <a:tr h="4301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751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Urzędy naczelnych organów władzy państwowej, kontroli i ochrony prawa oraz sądownictwa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6 489,00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0122512"/>
                  </a:ext>
                </a:extLst>
              </a:tr>
              <a:tr h="3385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754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Bezpieczeństwo publiczne i ochrona przeciwpożarowa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2 750 900,19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9942438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757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Obsługa długu publicznego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1 363 000,00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779074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758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Różne rozliczenia(rezerwy)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1 356 333,10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9779638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801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Oświata i wychowanie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73 463 833,12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2885856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851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Ochrona zdrowia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744 641,00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0293689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852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Pomoc społeczna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5 070 632,71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3069471"/>
                  </a:ext>
                </a:extLst>
              </a:tr>
              <a:tr h="21021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853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Pozostałe zadania w zakresie polityki społecznej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419 890,62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1670219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854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Edukacyjna opieka wychowawcza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308 345,00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3144996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855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Rodzina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23 454 673,77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7537480"/>
                  </a:ext>
                </a:extLst>
              </a:tr>
              <a:tr h="2247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Gospodarka komunalna i ochrona środowiska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19 045 772,73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274764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921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Kultura i ochrona dziedzictwa narodowego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4 630 444,35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1551765"/>
                  </a:ext>
                </a:extLst>
              </a:tr>
              <a:tr h="4285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925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Ogrody botaniczne i zoologiczne oraz naturalne obszary i obiekty chronionej przyrody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184086"/>
                  </a:ext>
                </a:extLst>
              </a:tr>
              <a:tr h="2174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926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Kultura fizyczna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4 482 795,17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3920888"/>
                  </a:ext>
                </a:extLst>
              </a:tr>
              <a:tr h="247615">
                <a:tc gridSpan="2"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Razem: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5" marR="6175" marT="617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180 955 043,19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1393758"/>
                  </a:ext>
                </a:extLst>
              </a:tr>
            </a:tbl>
          </a:graphicData>
        </a:graphic>
      </p:graphicFrame>
      <p:pic>
        <p:nvPicPr>
          <p:cNvPr id="4" name="Obraz 3" descr="herb aktualny">
            <a:extLst>
              <a:ext uri="{FF2B5EF4-FFF2-40B4-BE49-F238E27FC236}">
                <a16:creationId xmlns:a16="http://schemas.microsoft.com/office/drawing/2014/main" id="{7F96BE5B-736E-4934-B2D2-5B867C9CA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8260"/>
            <a:ext cx="1152127" cy="403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72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F2BB6-4548-4E4B-A457-311DF667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09600"/>
            <a:ext cx="7220282" cy="59201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/>
              <a:t>Struktura wydatków z podziałem na wydatki bieżące i wydatki majątkowe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3F3541A-CF32-4710-ACC4-C6EE4BAE6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42347"/>
              </p:ext>
            </p:extLst>
          </p:nvPr>
        </p:nvGraphicFramePr>
        <p:xfrm>
          <a:off x="1403648" y="1417638"/>
          <a:ext cx="5616624" cy="715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0998">
                  <a:extLst>
                    <a:ext uri="{9D8B030D-6E8A-4147-A177-3AD203B41FA5}">
                      <a16:colId xmlns:a16="http://schemas.microsoft.com/office/drawing/2014/main" val="1474281468"/>
                    </a:ext>
                  </a:extLst>
                </a:gridCol>
                <a:gridCol w="2335626">
                  <a:extLst>
                    <a:ext uri="{9D8B030D-6E8A-4147-A177-3AD203B41FA5}">
                      <a16:colId xmlns:a16="http://schemas.microsoft.com/office/drawing/2014/main" val="2789917669"/>
                    </a:ext>
                  </a:extLst>
                </a:gridCol>
              </a:tblGrid>
              <a:tr h="357609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Wydatki bieżące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151.736.822,98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6512640"/>
                  </a:ext>
                </a:extLst>
              </a:tr>
              <a:tr h="357609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Wydatki majątkowe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29.218.220,21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4255061"/>
                  </a:ext>
                </a:extLst>
              </a:tr>
            </a:tbl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F261DEA-FDDD-41C3-80BA-AAB57D448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739744"/>
              </p:ext>
            </p:extLst>
          </p:nvPr>
        </p:nvGraphicFramePr>
        <p:xfrm>
          <a:off x="1115616" y="2348880"/>
          <a:ext cx="66247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 descr="herb aktualny">
            <a:extLst>
              <a:ext uri="{FF2B5EF4-FFF2-40B4-BE49-F238E27FC236}">
                <a16:creationId xmlns:a16="http://schemas.microsoft.com/office/drawing/2014/main" id="{8E3EC947-BAB0-4704-9CCD-A6F2F3FB0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89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9D1C75-3E35-412F-B0BA-E9554764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Wydatki majątkowe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F8A657E-A71C-46B8-837A-1B31CA4F2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93892"/>
              </p:ext>
            </p:extLst>
          </p:nvPr>
        </p:nvGraphicFramePr>
        <p:xfrm>
          <a:off x="457200" y="980728"/>
          <a:ext cx="7776864" cy="4991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1313">
                  <a:extLst>
                    <a:ext uri="{9D8B030D-6E8A-4147-A177-3AD203B41FA5}">
                      <a16:colId xmlns:a16="http://schemas.microsoft.com/office/drawing/2014/main" val="1912197622"/>
                    </a:ext>
                  </a:extLst>
                </a:gridCol>
                <a:gridCol w="1775551">
                  <a:extLst>
                    <a:ext uri="{9D8B030D-6E8A-4147-A177-3AD203B41FA5}">
                      <a16:colId xmlns:a16="http://schemas.microsoft.com/office/drawing/2014/main" val="581118909"/>
                    </a:ext>
                  </a:extLst>
                </a:gridCol>
              </a:tblGrid>
              <a:tr h="2766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Nazwa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Wartość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5028784"/>
                  </a:ext>
                </a:extLst>
              </a:tr>
              <a:tr h="36085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Budowa sieci wodociągowych i kanalizacyjnych - </a:t>
                      </a:r>
                      <a:r>
                        <a:rPr lang="pl-PL" sz="1600" b="0" u="none" strike="noStrike" dirty="0">
                          <a:effectLst/>
                        </a:rPr>
                        <a:t>tereny wiejskie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0653966"/>
                  </a:ext>
                </a:extLst>
              </a:tr>
              <a:tr h="36531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Transport i łączność (drogi i chodniki)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19.488.173,01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6299449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Nakłady w budynki gminne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4901007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Wykupy gruntów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7895008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Zakup i modernizacja sprzętu informatycznego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351.564,76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6881956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Monitoring 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8345563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Modernizacja bazy oświatowej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6.240.000,00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6742841"/>
                  </a:ext>
                </a:extLst>
              </a:tr>
              <a:tr h="31849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Dotacja dla szpitala w Puszczykowie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3757809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>
                          <a:effectLst/>
                        </a:rPr>
                        <a:t>Budowa punktu przeładunkowego odpadów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449316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>
                          <a:effectLst/>
                        </a:rPr>
                        <a:t>Budowa oświetlenia drogowego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361.182,89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7481907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Budowa sieci wodociągowych i kanalizacyjnych - </a:t>
                      </a:r>
                      <a:r>
                        <a:rPr lang="pl-PL" sz="1600" b="0" u="none" strike="noStrike" dirty="0">
                          <a:effectLst/>
                        </a:rPr>
                        <a:t>tereny miejskie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0838765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>
                          <a:effectLst/>
                        </a:rPr>
                        <a:t>Nakłady na place zabaw i strefy rekreacji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225.692,69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3460299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>
                          <a:effectLst/>
                        </a:rPr>
                        <a:t>Dotacje na modernizacje systemów grzewczych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9452688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Modernizacja świetlic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480.234,39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8658955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>
                          <a:effectLst/>
                        </a:rPr>
                        <a:t>Nakłady w obiekty sportowe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886.372,47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9022581"/>
                  </a:ext>
                </a:extLst>
              </a:tr>
              <a:tr h="276662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29.218.220,21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8120266"/>
                  </a:ext>
                </a:extLst>
              </a:tr>
            </a:tbl>
          </a:graphicData>
        </a:graphic>
      </p:graphicFrame>
      <p:pic>
        <p:nvPicPr>
          <p:cNvPr id="4" name="Obraz 3" descr="herb aktualny">
            <a:extLst>
              <a:ext uri="{FF2B5EF4-FFF2-40B4-BE49-F238E27FC236}">
                <a16:creationId xmlns:a16="http://schemas.microsoft.com/office/drawing/2014/main" id="{FEC233DC-5E11-40A9-BAF7-12090BCA0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33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6C667-C97B-4915-AFD0-DA1CCB72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936104"/>
          </a:xfrm>
        </p:spPr>
        <p:txBody>
          <a:bodyPr/>
          <a:lstStyle/>
          <a:p>
            <a:pPr algn="ctr"/>
            <a:r>
              <a:rPr lang="pl-PL" dirty="0"/>
              <a:t>Rządowy Fundusz Polski Ład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06F89A7-F104-4D99-AD7D-2875AC8997D5}"/>
              </a:ext>
            </a:extLst>
          </p:cNvPr>
          <p:cNvSpPr txBox="1"/>
          <p:nvPr/>
        </p:nvSpPr>
        <p:spPr>
          <a:xfrm>
            <a:off x="575556" y="980728"/>
            <a:ext cx="7992888" cy="447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W 2022 roku zaplanowano dochody majątkowe w kwocie 10.450.000,00 zł z tytułu przyznanego dofinansowania w ramach Rządowego Funduszu Polski Ład: Program Inwestycji Strategicznych, które Gmina Mosina pozyskała na realizację zadania: </a:t>
            </a:r>
            <a:r>
              <a:rPr lang="pl-PL" sz="1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Budowa ulic Kazimierza Odnowiciela, Bolesława Krzywoustego, Kazimierza Wielkiego oraz ul. Kopernika, Kasztanowej, ul. Chopina (fragment).</a:t>
            </a:r>
            <a:endParaRPr lang="pl-PL" sz="1600" b="1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Program Inwestycji Strategicznych to bezzwrotne dofinansowanie inwestycji publicznych realizowanych przez jednostki samorządu terytorialnego. Dofinansowanie będzie odbywało się za pośrednictwem Banku Gospodarstwa Krajowego, które wyda promesę wstępną umożliwiającą rozpoczęcie postępowania zakupowego i wyłonienie wykonawcy. Po zakończeniu przetargu Gmina otrzyma promesę inwestycyjną, która będzie podstawą do wypłaty środków z dofinansowania po zrealizowaniu inwestycji lub jej etapu.</a:t>
            </a:r>
            <a:endParaRPr lang="pl-PL" sz="16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Program Inwestycji Strategicznych Polski Ład - Polski Ład - Portal Gov.pl">
            <a:extLst>
              <a:ext uri="{FF2B5EF4-FFF2-40B4-BE49-F238E27FC236}">
                <a16:creationId xmlns:a16="http://schemas.microsoft.com/office/drawing/2014/main" id="{503CA8D9-DD0E-4CFC-A045-604E9FD89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94" y="5085184"/>
            <a:ext cx="325755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herb aktualny">
            <a:extLst>
              <a:ext uri="{FF2B5EF4-FFF2-40B4-BE49-F238E27FC236}">
                <a16:creationId xmlns:a16="http://schemas.microsoft.com/office/drawing/2014/main" id="{2927AED3-686E-4F6B-9598-E6E3A0A2D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383410"/>
            <a:ext cx="1207195" cy="59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985989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Podstawa</Template>
  <TotalTime>9628</TotalTime>
  <Words>1293</Words>
  <Application>Microsoft Office PowerPoint</Application>
  <PresentationFormat>Pokaz na ekranie (4:3)</PresentationFormat>
  <Paragraphs>355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 Black</vt:lpstr>
      <vt:lpstr>Calibri</vt:lpstr>
      <vt:lpstr>Cambria</vt:lpstr>
      <vt:lpstr>Corbel</vt:lpstr>
      <vt:lpstr>Times New Roman</vt:lpstr>
      <vt:lpstr>Trebuchet MS</vt:lpstr>
      <vt:lpstr>Podstawa</vt:lpstr>
      <vt:lpstr>Prezentacja programu PowerPoint</vt:lpstr>
      <vt:lpstr>Projekt budżetu GMINY MOSINA na 2022 rok</vt:lpstr>
      <vt:lpstr>Dochody według działów klasyfikacji budżetowej</vt:lpstr>
      <vt:lpstr>Struktura dochodów z podziałem na dochody bieżące i dochody majątkowe</vt:lpstr>
      <vt:lpstr>Planowane dochody z podatków i opłat</vt:lpstr>
      <vt:lpstr>Wydatki według działów klasyfikacji budżetowej</vt:lpstr>
      <vt:lpstr>Struktura wydatków z podziałem na wydatki bieżące i wydatki majątkowe</vt:lpstr>
      <vt:lpstr>Wydatki majątkowe</vt:lpstr>
      <vt:lpstr>Rządowy Fundusz Polski Ład</vt:lpstr>
      <vt:lpstr>Udział środków zewnętrznych w finansowaniu inwestycji</vt:lpstr>
      <vt:lpstr>Świadczenie wychowawcze 500+</vt:lpstr>
      <vt:lpstr>Plan dotacji dla samorządowych instytucji kultury</vt:lpstr>
      <vt:lpstr>Środki przeznaczone do realizacji wydatków przez sołectwa i osiedla</vt:lpstr>
      <vt:lpstr>Udział funduszu sołeckiego, funduszu jednostek pomocniczych  i dodatkowego funduszu jednostek pomocniczych w odniesieniu  do wydatków ogółem</vt:lpstr>
      <vt:lpstr>Przychody i rozchody budżetu  w 2022 roku</vt:lpstr>
      <vt:lpstr>Obsługa zadłużenia w 2022 roku</vt:lpstr>
      <vt:lpstr>Deficyt budżetu</vt:lpstr>
      <vt:lpstr>Obsługa zadłużenia – wskaźniki procentowe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Udział funduszu sołeckiego, wydatków jednostek pomocniczych  i dodatkowego funduszu jednostek pomocniczych w odniesieniu  do wydatków ogółem</dc:title>
  <dc:creator>chelminiak</dc:creator>
  <cp:lastModifiedBy>Tatiana Cynka</cp:lastModifiedBy>
  <cp:revision>185</cp:revision>
  <cp:lastPrinted>2021-12-28T10:23:16Z</cp:lastPrinted>
  <dcterms:created xsi:type="dcterms:W3CDTF">2021-01-04T13:02:51Z</dcterms:created>
  <dcterms:modified xsi:type="dcterms:W3CDTF">2021-12-28T10:40:18Z</dcterms:modified>
</cp:coreProperties>
</file>