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94" r:id="rId6"/>
    <p:sldId id="295" r:id="rId7"/>
    <p:sldId id="296" r:id="rId8"/>
    <p:sldId id="297" r:id="rId9"/>
    <p:sldId id="298" r:id="rId10"/>
    <p:sldId id="306" r:id="rId11"/>
    <p:sldId id="305" r:id="rId12"/>
    <p:sldId id="304" r:id="rId13"/>
    <p:sldId id="303" r:id="rId14"/>
    <p:sldId id="302" r:id="rId15"/>
    <p:sldId id="301" r:id="rId16"/>
    <p:sldId id="300" r:id="rId17"/>
    <p:sldId id="299" r:id="rId18"/>
    <p:sldId id="269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7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20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92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0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249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30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29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4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72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36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27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98997-2532-483F-97DA-33D1E35E053B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E6B2-A0ED-4B0C-9521-5C9E766FB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65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pl-PL" dirty="0"/>
              <a:t>Komisja Oświaty, Spraw Społecznych i Promocji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89279" y="3356992"/>
            <a:ext cx="6683121" cy="2952328"/>
          </a:xfrm>
        </p:spPr>
        <p:txBody>
          <a:bodyPr>
            <a:normAutofit/>
          </a:bodyPr>
          <a:lstStyle/>
          <a:p>
            <a:r>
              <a:rPr lang="pl-PL" b="1" dirty="0"/>
              <a:t>Propozycje zmian w obszarze pożytku publicznego na rok 2022 w Gminie Mosina</a:t>
            </a:r>
          </a:p>
          <a:p>
            <a:endParaRPr lang="pl-PL" b="1" dirty="0"/>
          </a:p>
          <a:p>
            <a:r>
              <a:rPr lang="pl-PL" dirty="0" smtClean="0"/>
              <a:t>22.09.2021r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C084E107-1853-4435-9E04-D851BB926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7988" y="1600200"/>
            <a:ext cx="6949733" cy="4801115"/>
          </a:xfrm>
        </p:spPr>
      </p:pic>
    </p:spTree>
    <p:extLst>
      <p:ext uri="{BB962C8B-B14F-4D97-AF65-F5344CB8AC3E}">
        <p14:creationId xmlns:p14="http://schemas.microsoft.com/office/powerpoint/2010/main" val="42654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A95C9714-7F2F-495F-B44C-BF8D0C1D3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7033" y="1617922"/>
            <a:ext cx="7269933" cy="4490519"/>
          </a:xfrm>
        </p:spPr>
      </p:pic>
    </p:spTree>
    <p:extLst>
      <p:ext uri="{BB962C8B-B14F-4D97-AF65-F5344CB8AC3E}">
        <p14:creationId xmlns:p14="http://schemas.microsoft.com/office/powerpoint/2010/main" val="26174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737E1D58-E0DE-4174-AD0C-0FA1592B9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0697" y="1785411"/>
            <a:ext cx="7722606" cy="4155541"/>
          </a:xfrm>
        </p:spPr>
      </p:pic>
    </p:spTree>
    <p:extLst>
      <p:ext uri="{BB962C8B-B14F-4D97-AF65-F5344CB8AC3E}">
        <p14:creationId xmlns:p14="http://schemas.microsoft.com/office/powerpoint/2010/main" val="15033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CE552F97-71EC-40CE-8CE1-8B81BE491A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5881" y="1767304"/>
            <a:ext cx="7152238" cy="4191754"/>
          </a:xfrm>
        </p:spPr>
      </p:pic>
    </p:spTree>
    <p:extLst>
      <p:ext uri="{BB962C8B-B14F-4D97-AF65-F5344CB8AC3E}">
        <p14:creationId xmlns:p14="http://schemas.microsoft.com/office/powerpoint/2010/main" val="34428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9A9A469A-E49B-4EEC-A0F6-F03422481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2095" y="1794464"/>
            <a:ext cx="7079810" cy="4137434"/>
          </a:xfrm>
        </p:spPr>
      </p:pic>
    </p:spTree>
    <p:extLst>
      <p:ext uri="{BB962C8B-B14F-4D97-AF65-F5344CB8AC3E}">
        <p14:creationId xmlns:p14="http://schemas.microsoft.com/office/powerpoint/2010/main" val="18359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FCA2C7AC-0114-4E74-99CD-51E03DC88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0697" y="1749197"/>
            <a:ext cx="7722606" cy="4227968"/>
          </a:xfrm>
        </p:spPr>
      </p:pic>
    </p:spTree>
    <p:extLst>
      <p:ext uri="{BB962C8B-B14F-4D97-AF65-F5344CB8AC3E}">
        <p14:creationId xmlns:p14="http://schemas.microsoft.com/office/powerpoint/2010/main" val="1518301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4" name="Symbol zastępczy zawartości 3">
            <a:extLst>
              <a:ext uri="{FF2B5EF4-FFF2-40B4-BE49-F238E27FC236}">
                <a16:creationId xmlns="" xmlns:a16="http://schemas.microsoft.com/office/drawing/2014/main" id="{4AB84C5A-1BCF-47A6-8ABC-5A7E82E6E3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3988" y="2613803"/>
            <a:ext cx="7116024" cy="2498756"/>
          </a:xfrm>
        </p:spPr>
      </p:pic>
    </p:spTree>
    <p:extLst>
      <p:ext uri="{BB962C8B-B14F-4D97-AF65-F5344CB8AC3E}">
        <p14:creationId xmlns:p14="http://schemas.microsoft.com/office/powerpoint/2010/main" val="25044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Dodatkowa komisja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sp>
        <p:nvSpPr>
          <p:cNvPr id="7" name="Symbol zastępczy zawartości 6">
            <a:extLst>
              <a:ext uri="{FF2B5EF4-FFF2-40B4-BE49-F238E27FC236}">
                <a16:creationId xmlns="" xmlns:a16="http://schemas.microsoft.com/office/drawing/2014/main" id="{41B78A90-2B08-4BB2-9286-30F95F0FA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Chcielibyśmy prosić  Państwa Radnych o </a:t>
            </a:r>
            <a:r>
              <a:rPr lang="pl-PL" dirty="0"/>
              <a:t>dodatkową </a:t>
            </a:r>
            <a:r>
              <a:rPr lang="pl-PL" dirty="0" smtClean="0"/>
              <a:t>Komisję </a:t>
            </a:r>
            <a:r>
              <a:rPr lang="pl-PL" dirty="0"/>
              <a:t>na początku października, tak </a:t>
            </a:r>
            <a:r>
              <a:rPr lang="pl-PL" dirty="0" smtClean="0"/>
              <a:t>aby wspólnie omówić zaproponowane zmiany, uwzględnić je w projekcie Rocznego Programu Współpracy z Organizacjami Pozarządowymi na 2022 rok, a docelowo wdrożyć </a:t>
            </a:r>
            <a:r>
              <a:rPr lang="pl-PL" dirty="0"/>
              <a:t>nowe zasady </a:t>
            </a:r>
            <a:r>
              <a:rPr lang="pl-PL" dirty="0" smtClean="0"/>
              <a:t>w otwartych konkursach ofert na 2022 rok.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20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pl-PL" dirty="0"/>
              <a:t>Dziękujemy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Karolina Adamczyk – Pięta</a:t>
            </a:r>
          </a:p>
          <a:p>
            <a:r>
              <a:rPr lang="pl-PL" b="1" dirty="0"/>
              <a:t>Jakub Modrzyński</a:t>
            </a:r>
          </a:p>
          <a:p>
            <a:r>
              <a:rPr lang="pl-PL" b="1" dirty="0"/>
              <a:t>Referat Promocji i Kultury</a:t>
            </a:r>
          </a:p>
          <a:p>
            <a:r>
              <a:rPr lang="pl-PL" dirty="0" smtClean="0"/>
              <a:t>22.09.2021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9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u="sng" dirty="0"/>
              <a:t>Pożytek </a:t>
            </a:r>
            <a:r>
              <a:rPr lang="pl-PL" u="sng" dirty="0" smtClean="0"/>
              <a:t>publiczny</a:t>
            </a:r>
            <a:endParaRPr lang="pl-PL" u="sng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1889" y="1503636"/>
            <a:ext cx="7355160" cy="14687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dirty="0" smtClean="0"/>
              <a:t>Otwarte </a:t>
            </a:r>
            <a:r>
              <a:rPr lang="pl-PL" sz="2400" dirty="0"/>
              <a:t>konkursy ofert </a:t>
            </a:r>
            <a:r>
              <a:rPr lang="pl-PL" sz="2400" dirty="0" smtClean="0"/>
              <a:t> w Gminie Mosina realizowane </a:t>
            </a:r>
            <a:r>
              <a:rPr lang="pl-PL" sz="2400" dirty="0"/>
              <a:t>są na </a:t>
            </a:r>
            <a:r>
              <a:rPr lang="pl-PL" sz="2400" dirty="0" smtClean="0"/>
              <a:t>podstawie </a:t>
            </a:r>
            <a:r>
              <a:rPr lang="pl-PL" sz="2400" b="1" dirty="0" smtClean="0">
                <a:effectLst/>
                <a:latin typeface="+mj-lt"/>
              </a:rPr>
              <a:t>USTAWY z dnia 24 kwietnia 2003 r. </a:t>
            </a:r>
            <a:br>
              <a:rPr lang="pl-PL" sz="2400" b="1" dirty="0" smtClean="0">
                <a:effectLst/>
                <a:latin typeface="+mj-lt"/>
              </a:rPr>
            </a:br>
            <a:r>
              <a:rPr lang="pl-PL" sz="2400" b="1" dirty="0" smtClean="0">
                <a:effectLst/>
                <a:latin typeface="+mj-lt"/>
              </a:rPr>
              <a:t>o działalności pożytku publicznego i o wolontariacie (zwanej dalej </a:t>
            </a:r>
            <a:r>
              <a:rPr lang="pl-PL" sz="2400" b="1" i="1" dirty="0" smtClean="0">
                <a:effectLst/>
                <a:latin typeface="+mj-lt"/>
              </a:rPr>
              <a:t>Ustawą</a:t>
            </a:r>
            <a:r>
              <a:rPr lang="pl-PL" sz="2400" b="1" dirty="0" smtClean="0">
                <a:effectLst/>
                <a:latin typeface="+mj-lt"/>
              </a:rPr>
              <a:t>)</a:t>
            </a:r>
            <a:endParaRPr lang="pl-PL" sz="2400" b="1" dirty="0" smtClean="0">
              <a:latin typeface="+mj-lt"/>
            </a:endParaRPr>
          </a:p>
          <a:p>
            <a:endParaRPr lang="pl-PL" sz="2400" dirty="0"/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1E26ADAE-7FC2-40E2-ADE9-D14C93B0E286}"/>
              </a:ext>
            </a:extLst>
          </p:cNvPr>
          <p:cNvSpPr txBox="1"/>
          <p:nvPr/>
        </p:nvSpPr>
        <p:spPr>
          <a:xfrm>
            <a:off x="899592" y="3116164"/>
            <a:ext cx="76328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400" u="sng" dirty="0" smtClean="0"/>
              <a:t>Rozwój sportu</a:t>
            </a:r>
            <a:endParaRPr lang="pl-PL" sz="4400" u="sng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2CB8DEB5-3AF3-4B54-AC3A-B300BDCB707A}"/>
              </a:ext>
            </a:extLst>
          </p:cNvPr>
          <p:cNvSpPr txBox="1"/>
          <p:nvPr/>
        </p:nvSpPr>
        <p:spPr>
          <a:xfrm>
            <a:off x="755577" y="4029372"/>
            <a:ext cx="756084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Otwarte konkursy ofert  w Gminie Mosina realizowane są na podstawie </a:t>
            </a:r>
            <a:r>
              <a:rPr lang="pl-PL" sz="2400" b="1" dirty="0" smtClean="0"/>
              <a:t>Uchwały  nr </a:t>
            </a:r>
            <a:r>
              <a:rPr lang="pl-PL" sz="2400" b="1" dirty="0"/>
              <a:t>III/7/10 Rady Miejskiej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  </a:t>
            </a:r>
            <a:r>
              <a:rPr lang="pl-PL" sz="2400" b="1" dirty="0"/>
              <a:t>Mosinie z dnia 17 grudnia 2010 r. </a:t>
            </a:r>
            <a:r>
              <a:rPr lang="pl-PL" sz="2400" b="1" dirty="0" smtClean="0"/>
              <a:t>w </a:t>
            </a:r>
            <a:r>
              <a:rPr lang="pl-PL" sz="2400" b="1" dirty="0"/>
              <a:t>sprawie określenia warunków i trybu finansowania rozwoju sportu na terenie </a:t>
            </a:r>
            <a:br>
              <a:rPr lang="pl-PL" sz="2400" b="1" dirty="0"/>
            </a:br>
            <a:r>
              <a:rPr lang="pl-PL" sz="2400" b="1" dirty="0"/>
              <a:t>Gminy </a:t>
            </a:r>
            <a:r>
              <a:rPr lang="pl-PL" sz="2400" b="1" dirty="0" smtClean="0"/>
              <a:t>Mosina </a:t>
            </a:r>
            <a:r>
              <a:rPr lang="pl-PL" sz="2400" b="1" dirty="0"/>
              <a:t>(</a:t>
            </a:r>
            <a:r>
              <a:rPr lang="pl-PL" sz="2400" b="1" dirty="0" smtClean="0"/>
              <a:t>zwanej </a:t>
            </a:r>
            <a:r>
              <a:rPr lang="pl-PL" sz="2400" b="1" dirty="0"/>
              <a:t>dalej</a:t>
            </a:r>
            <a:r>
              <a:rPr lang="pl-PL" sz="2400" b="1" i="1" dirty="0"/>
              <a:t> </a:t>
            </a:r>
            <a:r>
              <a:rPr lang="pl-PL" sz="2400" b="1" i="1" dirty="0" smtClean="0"/>
              <a:t>Uchwałą</a:t>
            </a:r>
            <a:r>
              <a:rPr lang="pl-PL" sz="2400" b="1" dirty="0" smtClean="0"/>
              <a:t>)</a:t>
            </a:r>
            <a:endParaRPr lang="pl-PL" sz="2400" b="1" dirty="0"/>
          </a:p>
          <a:p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4445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Proponowana zmiana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8600" b="1" dirty="0" smtClean="0">
                <a:latin typeface="+mj-lt"/>
              </a:rPr>
              <a:t>Włączenie zadań z zakresu rozwoju  sportu </a:t>
            </a:r>
            <a:br>
              <a:rPr lang="pl-PL" sz="8600" b="1" dirty="0" smtClean="0">
                <a:latin typeface="+mj-lt"/>
              </a:rPr>
            </a:br>
            <a:r>
              <a:rPr lang="pl-PL" sz="8600" b="1" dirty="0" smtClean="0">
                <a:latin typeface="+mj-lt"/>
              </a:rPr>
              <a:t>(obecnie podlegających pod </a:t>
            </a:r>
            <a:r>
              <a:rPr lang="pl-PL" sz="8600" b="1" dirty="0">
                <a:latin typeface="+mj-lt"/>
              </a:rPr>
              <a:t>U</a:t>
            </a:r>
            <a:r>
              <a:rPr lang="pl-PL" sz="8600" b="1" dirty="0" smtClean="0">
                <a:latin typeface="+mj-lt"/>
              </a:rPr>
              <a:t>chwałę - do </a:t>
            </a:r>
            <a:r>
              <a:rPr lang="pl-PL" sz="8600" b="1" dirty="0">
                <a:latin typeface="+mj-lt"/>
              </a:rPr>
              <a:t>pożytku </a:t>
            </a:r>
            <a:r>
              <a:rPr lang="pl-PL" sz="8600" b="1" dirty="0" smtClean="0">
                <a:latin typeface="+mj-lt"/>
              </a:rPr>
              <a:t>publicznego, czyli podlegających pod Ustawę)</a:t>
            </a:r>
            <a:endParaRPr lang="pl-PL" sz="8600" b="1" dirty="0">
              <a:latin typeface="+mj-lt"/>
            </a:endParaRPr>
          </a:p>
          <a:p>
            <a:pPr marL="0" indent="0" algn="ctr">
              <a:buNone/>
            </a:pPr>
            <a:endParaRPr lang="pl-PL" sz="6200" dirty="0" smtClean="0">
              <a:latin typeface="+mj-lt"/>
            </a:endParaRPr>
          </a:p>
          <a:p>
            <a:pPr marL="0" indent="0" algn="ctr">
              <a:buNone/>
            </a:pPr>
            <a:r>
              <a:rPr lang="pl-PL" sz="8000" dirty="0" smtClean="0">
                <a:latin typeface="+mj-lt"/>
              </a:rPr>
              <a:t>Proponujemy ujednolicić dokumenty  </a:t>
            </a:r>
            <a:r>
              <a:rPr lang="pl-PL" sz="8000" dirty="0">
                <a:latin typeface="+mj-lt"/>
              </a:rPr>
              <a:t>i ogłosić </a:t>
            </a:r>
            <a:r>
              <a:rPr lang="pl-PL" sz="8000" dirty="0" smtClean="0">
                <a:latin typeface="+mj-lt"/>
              </a:rPr>
              <a:t>otwarte konkursy ofert zarówno w obszarze pożytku publicznego, jak i rozwoju sportu zgodnie </a:t>
            </a:r>
            <a:r>
              <a:rPr lang="pl-PL" sz="8000" dirty="0">
                <a:latin typeface="+mj-lt"/>
              </a:rPr>
              <a:t>z </a:t>
            </a:r>
            <a:r>
              <a:rPr lang="pl-PL" sz="8000" dirty="0">
                <a:effectLst/>
                <a:latin typeface="+mj-lt"/>
              </a:rPr>
              <a:t>USTAWĄ z dnia 24 kwietnia 2003 r. o działalności pożytku publicznego i o </a:t>
            </a:r>
            <a:r>
              <a:rPr lang="pl-PL" sz="8000" dirty="0" smtClean="0">
                <a:effectLst/>
                <a:latin typeface="+mj-lt"/>
              </a:rPr>
              <a:t>wolontariacie.</a:t>
            </a:r>
          </a:p>
          <a:p>
            <a:pPr marL="0" indent="0" algn="ctr">
              <a:buNone/>
            </a:pPr>
            <a:endParaRPr lang="pl-PL" sz="8000" dirty="0" smtClean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8000" dirty="0" smtClean="0"/>
              <a:t>Obecnie Uchwała </a:t>
            </a:r>
            <a:r>
              <a:rPr lang="pl-PL" sz="8000" dirty="0"/>
              <a:t>o rozwoju sportu </a:t>
            </a:r>
            <a:r>
              <a:rPr lang="pl-PL" sz="8000" dirty="0" smtClean="0"/>
              <a:t>( z 2010 roku) wymaga </a:t>
            </a:r>
            <a:r>
              <a:rPr lang="pl-PL" sz="8000" dirty="0"/>
              <a:t>bardzo szerokiej aktualizacji, m.in. zmiany nazewnictwa, odwołań do aktualnych </a:t>
            </a:r>
            <a:r>
              <a:rPr lang="pl-PL" sz="8000" dirty="0" smtClean="0"/>
              <a:t>przepisów, aktualizacji dokumentów </a:t>
            </a:r>
            <a:r>
              <a:rPr lang="pl-PL" sz="8000" dirty="0"/>
              <a:t>etc. </a:t>
            </a:r>
            <a:endParaRPr lang="pl-PL" sz="8000" dirty="0" smtClean="0"/>
          </a:p>
          <a:p>
            <a:pPr marL="0" indent="0" algn="ctr">
              <a:buNone/>
            </a:pP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Ustawa </a:t>
            </a:r>
            <a:r>
              <a:rPr lang="pl-PL" sz="8000" dirty="0"/>
              <a:t>o pożytku publicznym i wolontariacie, </a:t>
            </a:r>
            <a:r>
              <a:rPr lang="pl-PL" sz="8000" dirty="0" smtClean="0"/>
              <a:t>która jest dokumentem nadrzędnym  </a:t>
            </a:r>
            <a:r>
              <a:rPr lang="pl-PL" sz="8000" dirty="0"/>
              <a:t>wyznacza sposób działania w nieuregulowanych </a:t>
            </a:r>
            <a:r>
              <a:rPr lang="pl-PL" sz="8000" dirty="0" smtClean="0"/>
              <a:t>zapisach i jest aktualizowana w zależności o zachodzących zmian. Jej dokumenty wykonawcze ujednolicają całą procedurę wnioskowania o dotacje.</a:t>
            </a:r>
            <a:endParaRPr lang="pl-PL" sz="8000" dirty="0"/>
          </a:p>
          <a:p>
            <a:pPr marL="0" indent="0" algn="ctr">
              <a:buNone/>
            </a:pPr>
            <a:r>
              <a:rPr lang="pl-PL" sz="8000" dirty="0" smtClean="0">
                <a:effectLst/>
                <a:latin typeface="+mj-lt"/>
              </a:rPr>
              <a:t> </a:t>
            </a:r>
            <a:endParaRPr lang="pl-PL" sz="8000" dirty="0">
              <a:effectLst/>
              <a:latin typeface="+mj-lt"/>
            </a:endParaRPr>
          </a:p>
          <a:p>
            <a:pPr marL="0" indent="0" algn="ctr">
              <a:buNone/>
            </a:pPr>
            <a:endParaRPr lang="pl-PL" sz="8000" b="1" dirty="0">
              <a:latin typeface="+mj-lt"/>
            </a:endParaRPr>
          </a:p>
          <a:p>
            <a:pPr marL="0" indent="0" algn="ctr">
              <a:buNone/>
            </a:pPr>
            <a:endParaRPr lang="pl-PL" sz="8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Zalety takiego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6504"/>
          </a:xfrm>
        </p:spPr>
        <p:txBody>
          <a:bodyPr>
            <a:normAutofit fontScale="92500"/>
          </a:bodyPr>
          <a:lstStyle/>
          <a:p>
            <a:r>
              <a:rPr lang="pl-PL" sz="2400" b="1" dirty="0" smtClean="0"/>
              <a:t>Ujednolicenie wszystkich dokumentów:</a:t>
            </a:r>
          </a:p>
          <a:p>
            <a:r>
              <a:rPr lang="pl-PL" sz="2400" dirty="0" smtClean="0"/>
              <a:t>Jeden </a:t>
            </a:r>
            <a:r>
              <a:rPr lang="pl-PL" sz="2400" dirty="0"/>
              <a:t>ogólnie obowiązujący wzór </a:t>
            </a:r>
            <a:r>
              <a:rPr lang="pl-PL" sz="2400" dirty="0" smtClean="0"/>
              <a:t>sprawozdania, formularza oferty i ramowy wzór umowy </a:t>
            </a:r>
            <a:r>
              <a:rPr lang="pl-PL" sz="2400" dirty="0"/>
              <a:t>- wykluczy to pomyłki przy wnioskowaniu o przyznanie środków przez organizacje.</a:t>
            </a:r>
          </a:p>
          <a:p>
            <a:r>
              <a:rPr lang="pl-PL" sz="2400" dirty="0"/>
              <a:t>Wzory powyższych dokumentów </a:t>
            </a:r>
            <a:r>
              <a:rPr lang="pl-PL" sz="2400" dirty="0" smtClean="0"/>
              <a:t>są określane Rozporządzeniem </a:t>
            </a:r>
            <a:r>
              <a:rPr lang="pl-PL" sz="2400" dirty="0"/>
              <a:t>Przewodniczącego Komitetu do spraw Pożytku Publicznego z dnia 24 października 2018 r. w sprawie wzorów ofert i ramowych wzorów umów dotyczących realizacji zadań publicznych oraz wzorów sprawozdań z wykonania tych </a:t>
            </a:r>
            <a:r>
              <a:rPr lang="pl-PL" sz="2400" dirty="0" smtClean="0"/>
              <a:t>zadań– </a:t>
            </a:r>
            <a:r>
              <a:rPr lang="pl-PL" sz="2400" dirty="0"/>
              <a:t>jest </a:t>
            </a:r>
            <a:r>
              <a:rPr lang="pl-PL" sz="2400" dirty="0" smtClean="0"/>
              <a:t>jeden wspólny wzór </a:t>
            </a:r>
            <a:r>
              <a:rPr lang="pl-PL" sz="2400" dirty="0"/>
              <a:t>dla </a:t>
            </a:r>
            <a:r>
              <a:rPr lang="pl-PL" sz="2400" dirty="0" smtClean="0"/>
              <a:t>wszystkich, ogólnodostępny oraz na bieżąco aktualizowany.</a:t>
            </a:r>
          </a:p>
          <a:p>
            <a:r>
              <a:rPr lang="pl-PL" sz="2400" dirty="0"/>
              <a:t>O</a:t>
            </a:r>
            <a:r>
              <a:rPr lang="pl-PL" sz="2400" dirty="0" smtClean="0"/>
              <a:t>becnie </a:t>
            </a:r>
            <a:r>
              <a:rPr lang="pl-PL" sz="2400" dirty="0"/>
              <a:t>pożytek </a:t>
            </a:r>
            <a:r>
              <a:rPr lang="pl-PL" sz="2400" dirty="0" smtClean="0"/>
              <a:t> realizowany jest na innych dokumentach i rozwój sportu też na innych dokumentach.</a:t>
            </a:r>
            <a:endParaRPr lang="pl-PL" sz="2400" dirty="0"/>
          </a:p>
          <a:p>
            <a:endParaRPr lang="pl-PL" sz="2400" dirty="0"/>
          </a:p>
          <a:p>
            <a:pPr marL="0" indent="0" algn="ctr">
              <a:buNone/>
            </a:pPr>
            <a:endParaRPr lang="pl-PL" sz="3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Zalety takiego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pl-PL" sz="2400" dirty="0" smtClean="0"/>
              <a:t>Możliwość </a:t>
            </a:r>
            <a:r>
              <a:rPr lang="pl-PL" sz="2400" dirty="0"/>
              <a:t>jednoczesnego wprowadzenia zmian w strukturze dofinansowania sportu poprzez propozycje w </a:t>
            </a:r>
            <a:r>
              <a:rPr lang="pl-PL" sz="2400" dirty="0" smtClean="0"/>
              <a:t>Rocznym </a:t>
            </a:r>
            <a:r>
              <a:rPr lang="pl-PL" sz="2400" dirty="0"/>
              <a:t>P</a:t>
            </a:r>
            <a:r>
              <a:rPr lang="pl-PL" sz="2400" dirty="0" smtClean="0"/>
              <a:t>rogramie Współpracy, np</a:t>
            </a:r>
            <a:r>
              <a:rPr lang="pl-PL" sz="2400" dirty="0"/>
              <a:t>. wydzielenie </a:t>
            </a:r>
            <a:r>
              <a:rPr lang="pl-PL" sz="2400" dirty="0" smtClean="0"/>
              <a:t>sportu dla dzieci, </a:t>
            </a:r>
            <a:r>
              <a:rPr lang="pl-PL" sz="2400" dirty="0"/>
              <a:t>rekreacji oraz sportu zawodowego „kwalifikowanego” do osobnych </a:t>
            </a:r>
            <a:r>
              <a:rPr lang="pl-PL" sz="2400" dirty="0" smtClean="0"/>
              <a:t>zadań, o czym Państwo Radni dyskutowali na Komisji w ubiegłym roku</a:t>
            </a:r>
            <a:r>
              <a:rPr lang="pl-PL" sz="2400" dirty="0"/>
              <a:t>. </a:t>
            </a:r>
            <a:r>
              <a:rPr lang="pl-PL" sz="2400" dirty="0" smtClean="0"/>
              <a:t>Całość poddana konsultacjom społecznym z </a:t>
            </a:r>
            <a:r>
              <a:rPr lang="pl-PL" sz="2400" dirty="0"/>
              <a:t>organizacjami </a:t>
            </a:r>
            <a:r>
              <a:rPr lang="pl-PL" sz="2400" dirty="0" smtClean="0"/>
              <a:t>pozarządowymi w formie Rocznego Programu Współpracy z Organizacjami Pozarządowymi na rok 2022, który jest uchwalany do 30 </a:t>
            </a:r>
            <a:r>
              <a:rPr lang="pl-PL" sz="2400" dirty="0"/>
              <a:t>listopada </a:t>
            </a:r>
            <a:r>
              <a:rPr lang="pl-PL" sz="2400" dirty="0" smtClean="0"/>
              <a:t>roku poprzedzającego </a:t>
            </a:r>
            <a:r>
              <a:rPr lang="pl-PL" sz="2400" dirty="0"/>
              <a:t>okres obowiązywania programu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Przy włączeniu zadania z zakresu rozwoju sportu do pożytku, </a:t>
            </a:r>
            <a:r>
              <a:rPr lang="pl-PL" sz="2400" dirty="0"/>
              <a:t>jedyne co trzeba zrobić to </a:t>
            </a:r>
            <a:r>
              <a:rPr lang="pl-PL" sz="2400" u="sng" dirty="0"/>
              <a:t>uchylić uchwałę o rozwoju </a:t>
            </a:r>
            <a:r>
              <a:rPr lang="pl-PL" sz="2400" u="sng" dirty="0" smtClean="0"/>
              <a:t>sportu, </a:t>
            </a:r>
            <a:r>
              <a:rPr lang="pl-PL" sz="2400" dirty="0"/>
              <a:t>a środki przeznaczone na sport włączyć </a:t>
            </a:r>
            <a:r>
              <a:rPr lang="pl-PL" sz="2400" dirty="0" smtClean="0"/>
              <a:t>do puli </a:t>
            </a:r>
            <a:r>
              <a:rPr lang="pl-PL" sz="2400" dirty="0"/>
              <a:t>pożytku </a:t>
            </a:r>
            <a:r>
              <a:rPr lang="pl-PL" sz="2400" dirty="0" smtClean="0"/>
              <a:t>publicznego ( z zachowaniem planowanego budżetu na zadania z zakresu rozwoju sportu, które po zmianie będą rozbudowanym zadaniem z zakresu kultury fizycznej i turystyki).</a:t>
            </a:r>
          </a:p>
          <a:p>
            <a:r>
              <a:rPr lang="pl-PL" sz="2400" b="1" dirty="0" smtClean="0"/>
              <a:t>Zmiana dotyczy więc formalno-merytorycznych kwestii, które będą miały odzwierciedlenie w zapisach ogłoszeń o otwartych konkursach ofert na 2022 rok,  natomiast budżet ( wg klasyfikacji budżetowej) na te zadania pozostanie wg przyjętego przez Radę Miejską planu na 2022 rok.</a:t>
            </a:r>
            <a:endParaRPr lang="pl-PL" sz="2400" b="1" dirty="0"/>
          </a:p>
          <a:p>
            <a:pPr marL="0" indent="0" algn="ctr">
              <a:buNone/>
            </a:pPr>
            <a:endParaRPr lang="pl-PL" sz="3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b="1" dirty="0"/>
              <a:t>Zalety </a:t>
            </a:r>
            <a:r>
              <a:rPr lang="pl-PL" sz="3200" b="1" dirty="0" smtClean="0"/>
              <a:t>takiego działania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- usprawnienie procedury realizacji zadań publicznych poprzez zakup generatora wniosków WITKAC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6504"/>
          </a:xfrm>
        </p:spPr>
        <p:txBody>
          <a:bodyPr>
            <a:normAutofit/>
          </a:bodyPr>
          <a:lstStyle/>
          <a:p>
            <a:r>
              <a:rPr lang="pl-PL" sz="2400" dirty="0"/>
              <a:t>Możliwość łatwego i taniego usprawnienia procesu ogłaszania konkursu, składania wniosków, oceny ofert, tworzenia umów, sprawozdawczości i statystyk z wykorzystaniem generatora wniosków Witkac.pl – jeden koszt – program jest napisany pod ustawę o pożytku publicznym. Wprowadzenie danych z uchwały o rozwoju sportu podwaja koszty i mocno komplikuje cały proces.</a:t>
            </a:r>
          </a:p>
          <a:p>
            <a:r>
              <a:rPr lang="pl-PL" sz="2400" dirty="0"/>
              <a:t>Skrócenie czasu na obsługę całego pożytku publicznego – dokumenty papierowe w postaci umów</a:t>
            </a:r>
            <a:r>
              <a:rPr lang="pl-PL" sz="2400" dirty="0" smtClean="0"/>
              <a:t>, automatycznie </a:t>
            </a:r>
            <a:r>
              <a:rPr lang="pl-PL" sz="2400" dirty="0"/>
              <a:t>można wygenerować na podstawie dodanego wniosku.</a:t>
            </a:r>
          </a:p>
          <a:p>
            <a:pPr marL="0" indent="0" algn="ctr">
              <a:buNone/>
            </a:pPr>
            <a:endParaRPr lang="pl-PL" sz="3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Zalety Witkac.pl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pl-PL" sz="2400" dirty="0"/>
              <a:t>Wykluczenie licznych błędów i pomyłek przy składaniu wniosków. Błędy są już w pierwszej fazie wyłapywane i błędny wniosek nie zostanie przepuszczony dalej. Wykluczenie pomyłek w wyliczeniach – system sam zlicza poprzez odpowiednie formuły. Odpowiednie i automatyczne liczenie procentów związanych z wkładem własnym, określenia wkładu pracy wolontariusza. Dzięki temu wnioski będą zawsze złożone poprawne i na odpowiednich drukach.</a:t>
            </a:r>
          </a:p>
          <a:p>
            <a:r>
              <a:rPr lang="pl-PL" sz="2400" dirty="0"/>
              <a:t>Wygenerowanie raportów i sprawozdań na potrzeby analizy</a:t>
            </a:r>
          </a:p>
          <a:p>
            <a:r>
              <a:rPr lang="pl-PL" sz="2400" dirty="0"/>
              <a:t>Szkolenia zarówno dla operatora oprogramowania – czyli pracowników UM w Mosinie oraz dla NGO.</a:t>
            </a:r>
          </a:p>
          <a:p>
            <a:pPr marL="0" indent="0" algn="ctr">
              <a:buNone/>
            </a:pPr>
            <a:endParaRPr lang="pl-PL" sz="3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pl-PL" sz="2400" dirty="0"/>
              <a:t>Program obecnie wykorzystywany do obsługi wniosków przez większość samorządów – duża część NGO już z niego korzysta składając wnioski w innych instytucjach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Koszt zakupu programu:</a:t>
            </a:r>
            <a:endParaRPr lang="pl-PL" sz="2400" dirty="0"/>
          </a:p>
          <a:p>
            <a:r>
              <a:rPr lang="pl-PL" sz="2400" dirty="0"/>
              <a:t>1. Paczka 150 ofert 4735,50 zł brutto</a:t>
            </a:r>
          </a:p>
          <a:p>
            <a:r>
              <a:rPr lang="pl-PL" sz="2400" dirty="0"/>
              <a:t>2. Abonament roczny 2121,75 zł brutto</a:t>
            </a:r>
          </a:p>
          <a:p>
            <a:r>
              <a:rPr lang="pl-PL" sz="2400" dirty="0"/>
              <a:t>3. Szkolenie dla </a:t>
            </a:r>
            <a:r>
              <a:rPr lang="pl-PL" sz="2400" dirty="0" smtClean="0"/>
              <a:t>pracowników JST </a:t>
            </a:r>
            <a:r>
              <a:rPr lang="pl-PL" sz="2400" dirty="0"/>
              <a:t>online 1000 zł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zwolnione z VAT)</a:t>
            </a:r>
          </a:p>
          <a:p>
            <a:r>
              <a:rPr lang="pl-PL" sz="2400" dirty="0"/>
              <a:t>4. Szkolenie dla NGO online 492 zł brutto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45B25E54-BA3D-402E-AD5A-A5F699A29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3140968"/>
            <a:ext cx="1854792" cy="6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988" y="211025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Witkac.pl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37759" cy="1151861"/>
          </a:xfrm>
          <a:prstGeom prst="rect">
            <a:avLst/>
          </a:prstGeom>
        </p:spPr>
      </p:pic>
      <p:pic>
        <p:nvPicPr>
          <p:cNvPr id="9" name="Symbol zastępczy zawartości 8">
            <a:extLst>
              <a:ext uri="{FF2B5EF4-FFF2-40B4-BE49-F238E27FC236}">
                <a16:creationId xmlns="" xmlns:a16="http://schemas.microsoft.com/office/drawing/2014/main" id="{33F2D1F2-C613-472C-BE7A-18B7C995E0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07572"/>
            <a:ext cx="8229600" cy="4111218"/>
          </a:xfrm>
        </p:spPr>
      </p:pic>
    </p:spTree>
    <p:extLst>
      <p:ext uri="{BB962C8B-B14F-4D97-AF65-F5344CB8AC3E}">
        <p14:creationId xmlns:p14="http://schemas.microsoft.com/office/powerpoint/2010/main" val="28392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606</Words>
  <Application>Microsoft Office PowerPoint</Application>
  <PresentationFormat>Pokaz na ekranie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Komisja Oświaty, Spraw Społecznych i Promocji</vt:lpstr>
      <vt:lpstr>Pożytek publiczny</vt:lpstr>
      <vt:lpstr>Proponowana zmiana</vt:lpstr>
      <vt:lpstr>Zalety takiego działania</vt:lpstr>
      <vt:lpstr>Zalety takiego działania</vt:lpstr>
      <vt:lpstr>Zalety takiego działania - usprawnienie procedury realizacji zadań publicznych poprzez zakup generatora wniosków WITKAC </vt:lpstr>
      <vt:lpstr>Zalety Witkac.pl</vt:lpstr>
      <vt:lpstr>Witkac.pl</vt:lpstr>
      <vt:lpstr>Witkac.pl</vt:lpstr>
      <vt:lpstr>Witkac.pl</vt:lpstr>
      <vt:lpstr>Witkac.pl</vt:lpstr>
      <vt:lpstr>Witkac.pl</vt:lpstr>
      <vt:lpstr>Witkac.pl</vt:lpstr>
      <vt:lpstr>Witkac.pl</vt:lpstr>
      <vt:lpstr>Witkac.pl</vt:lpstr>
      <vt:lpstr>Witkac.pl</vt:lpstr>
      <vt:lpstr>Dodatkowa komisja</vt:lpstr>
      <vt:lpstr>Dziękujemy za uwagę</vt:lpstr>
    </vt:vector>
  </TitlesOfParts>
  <Company>UM Mosina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Komisja Oświaty, Spraw Społecznych i Promocji</dc:title>
  <dc:creator>Jakub Modrzyński</dc:creator>
  <cp:lastModifiedBy>Marek</cp:lastModifiedBy>
  <cp:revision>40</cp:revision>
  <dcterms:created xsi:type="dcterms:W3CDTF">2021-02-17T12:51:19Z</dcterms:created>
  <dcterms:modified xsi:type="dcterms:W3CDTF">2021-09-20T12:27:47Z</dcterms:modified>
</cp:coreProperties>
</file>