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70" r:id="rId3"/>
    <p:sldId id="261" r:id="rId4"/>
    <p:sldId id="273" r:id="rId5"/>
    <p:sldId id="271" r:id="rId6"/>
    <p:sldId id="272" r:id="rId7"/>
    <p:sldId id="257" r:id="rId8"/>
    <p:sldId id="258" r:id="rId9"/>
    <p:sldId id="260" r:id="rId10"/>
    <p:sldId id="259" r:id="rId11"/>
    <p:sldId id="286" r:id="rId12"/>
    <p:sldId id="274" r:id="rId13"/>
    <p:sldId id="275" r:id="rId14"/>
    <p:sldId id="285" r:id="rId15"/>
    <p:sldId id="287" r:id="rId16"/>
    <p:sldId id="284" r:id="rId17"/>
    <p:sldId id="280" r:id="rId18"/>
    <p:sldId id="282" r:id="rId19"/>
    <p:sldId id="288" r:id="rId20"/>
    <p:sldId id="276" r:id="rId21"/>
    <p:sldId id="281" r:id="rId22"/>
    <p:sldId id="278" r:id="rId23"/>
    <p:sldId id="283" r:id="rId24"/>
    <p:sldId id="277" r:id="rId25"/>
    <p:sldId id="291" r:id="rId26"/>
    <p:sldId id="290" r:id="rId27"/>
    <p:sldId id="268" r:id="rId28"/>
    <p:sldId id="263" r:id="rId29"/>
    <p:sldId id="279" r:id="rId30"/>
    <p:sldId id="264" r:id="rId31"/>
  </p:sldIdLst>
  <p:sldSz cx="12192000" cy="6858000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8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82D0EE-BAAE-4EAF-91B4-B16046377CD2}" type="datetimeFigureOut">
              <a:rPr lang="pl-PL" smtClean="0"/>
              <a:t>12.08.2021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D4A269-0754-46C5-8A1B-E2A6EB8E219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6688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818D3C-8BDE-4CB7-B3ED-1EBE12D911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E07BCFD-C65B-451B-97A4-3ED4A50876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568660D-DBD4-4C70-88AA-123904920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09FC-4D4F-4519-AC3D-ABFD2CBB4EEA}" type="datetime1">
              <a:rPr lang="pl-PL" smtClean="0"/>
              <a:t>12.08.2021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DD1B087-1253-4203-8A81-A3EAAD2B0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343DE2B-A0DA-4DEE-B552-3C3C707D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77E7-44D2-4AC1-BA2B-DDA6256DB08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880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ED025FF-2293-4FEF-97F6-9029C4333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AC89D41-EB16-4D27-8110-921B0E37D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C816C09-CD0E-4836-AB2A-E655D1CB4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FF0B1-C79D-4AA9-ABBC-CFADE2F1F431}" type="datetime1">
              <a:rPr lang="pl-PL" smtClean="0"/>
              <a:t>12.08.2021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3EDB006-4F1A-47F1-AE86-115CCBE34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8444610-C7DF-48AC-A4F9-13A0A0CA4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77E7-44D2-4AC1-BA2B-DDA6256DB08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9607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D5634228-F90C-41A9-926C-66235D2AA9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EE92104-8304-4478-ABC7-33A4BCDA17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1D6F6F6-D873-4481-A36D-E447794E0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6FF8C-9729-44A8-86F2-DB94F227A8CD}" type="datetime1">
              <a:rPr lang="pl-PL" smtClean="0"/>
              <a:t>12.08.2021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63A3B5D-F07B-4D6E-8B22-D817FCE41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C655195-FE03-4C60-BB33-570D1DE9B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77E7-44D2-4AC1-BA2B-DDA6256DB08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3332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3ED236-46CB-46E6-B0D6-1DFE011DB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F7D9BC1-003A-4D80-B0CA-9BB363E2EC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B881001-4B99-49DA-B5AE-17A1DD82E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A3A85-F8A6-49F4-8A42-CA9E819BF153}" type="datetime1">
              <a:rPr lang="pl-PL" smtClean="0"/>
              <a:t>12.08.2021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0028316-EB7A-4C17-B7E3-E13F07310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A23737E-6FD5-4B6B-8293-2FDE2DD86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77E7-44D2-4AC1-BA2B-DDA6256DB08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7992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4BA2F50-28E6-4000-BC74-4AA55AE16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EBCBA94-284F-4437-A906-0B0E11754F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8066129-B82D-4C5E-89FD-34D21BC5F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BC0B-8EB3-46E3-A743-678188F779CC}" type="datetime1">
              <a:rPr lang="pl-PL" smtClean="0"/>
              <a:t>12.08.2021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75F1257-E0B7-4FF4-8402-354061DC9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536AE31-35ED-4E50-B0E7-438E43E3F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77E7-44D2-4AC1-BA2B-DDA6256DB08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4526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04D357F-B29E-4CCD-8A5C-22D0B3102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EDF7A2A-1F55-4268-86AE-2D353E7AF7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8CA0EDC-A6CB-48D2-B4E7-BBDC61D0F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752F5BE-BD68-4C9D-9A2C-15F72E639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E81D9-7B51-4A4F-9AFF-8BA44B0F7090}" type="datetime1">
              <a:rPr lang="pl-PL" smtClean="0"/>
              <a:t>12.08.2021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3A341AD-8F08-489D-AC54-1B2B7C01C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A123A62-96F6-45B8-99D4-C89FB99EB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77E7-44D2-4AC1-BA2B-DDA6256DB08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756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B80FDC8-C827-40F8-A527-013D74F8F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C725F03-B33D-4C32-BC38-5EF650B652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0681A57-1E54-4494-A217-80FCBC5C08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F377487-25E0-450A-9A9B-F6605FD33C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ADE922E-3247-483C-8468-38490D9C2E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A92D2E26-729B-4D8F-85A3-B78344731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2C738-2D39-4C09-A81C-15367FE25FA6}" type="datetime1">
              <a:rPr lang="pl-PL" smtClean="0"/>
              <a:t>12.08.2021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5D84A7A8-94AB-4493-B576-1429190C7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3DEB2B06-C63E-4A10-B2D1-3A3851059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77E7-44D2-4AC1-BA2B-DDA6256DB08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0778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6120C6-5373-4969-99A0-125C9FA20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3D1B71F-E9D0-4AAE-B56C-6297C5675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565A5-3CBA-44EC-ACC6-6EAC776A3B02}" type="datetime1">
              <a:rPr lang="pl-PL" smtClean="0"/>
              <a:t>12.08.2021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3FFA6B8-FBEF-464F-8295-FF64960CE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35CE9A6-F43F-4436-B3CC-D3EFCEB3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77E7-44D2-4AC1-BA2B-DDA6256DB08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5978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E9598357-B3A2-409C-BD94-95F4229E9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83E-2B3A-4917-AC8A-713203F3F793}" type="datetime1">
              <a:rPr lang="pl-PL" smtClean="0"/>
              <a:t>12.08.2021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AB58FAD4-55BA-4A0A-87C2-062A155CE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1438838-A1D5-43B9-8CD3-C85687208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77E7-44D2-4AC1-BA2B-DDA6256DB08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93073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957B6B9-A328-4810-BE86-9A1E8B763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C1FE61-CBD4-4672-8604-94A117D73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7641AB1-CF6F-40B5-9B3E-96B928C117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7F2ABDF-B650-4718-8F02-F70133CC0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1D007-27C0-49D7-ACCA-15AE95ECD9F0}" type="datetime1">
              <a:rPr lang="pl-PL" smtClean="0"/>
              <a:t>12.08.2021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DCE5E43-242E-48C1-B496-EF9945DF6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371D8D6-3673-4759-93FE-38EEBC531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77E7-44D2-4AC1-BA2B-DDA6256DB08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9945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852EB89-25EC-4F35-BAAD-C008840C6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67CF671-9CCF-484C-92A0-CE12BE2E5B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B7E0A95-7469-43B8-B076-1D770BCFB7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7B95450-2696-47AC-B8E6-F4335DFFD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3567A-914B-4F66-990B-C6D4ECA4648E}" type="datetime1">
              <a:rPr lang="pl-PL" smtClean="0"/>
              <a:t>12.08.2021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8AE619A-72C8-4A7F-9375-D7FB83B77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9639CD0-A524-409A-9E1C-D41D83D65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77E7-44D2-4AC1-BA2B-DDA6256DB08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2864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E7438FD-FE2D-439D-B526-341843D9F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A4CAC2E-037F-4DA5-81A1-5AC1FB6D0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23738C2-9D15-4D29-B8BC-DDC27BF905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5423C-B7EE-4FCD-8FC7-0B00490327EA}" type="datetime1">
              <a:rPr lang="pl-PL" smtClean="0"/>
              <a:t>12.08.2021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CA3EB37-B93E-4134-82CD-A6F6FC2CB1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ABDD58A-AE5C-49ED-BFD6-0B605E765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D77E7-44D2-4AC1-BA2B-DDA6256DB08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3533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AE9FC70-8A26-4CF2-8E04-EBDADB8B8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9CB703-C563-4F1F-BF28-83C06E978C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0B532DC-C677-472C-AAFA-925AB2C826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07000" y="583345"/>
            <a:ext cx="5833787" cy="2274155"/>
          </a:xfrm>
        </p:spPr>
        <p:txBody>
          <a:bodyPr anchor="b">
            <a:normAutofit/>
          </a:bodyPr>
          <a:lstStyle/>
          <a:p>
            <a:pPr algn="r"/>
            <a:r>
              <a:rPr lang="pl-PL" sz="5600">
                <a:solidFill>
                  <a:srgbClr val="FFFFFF"/>
                </a:solidFill>
              </a:rPr>
              <a:t>Wyniki kontroli nadzwyczajnej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F602409-15B2-47A2-AB51-80DAD30904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06993" y="3123651"/>
            <a:ext cx="5833787" cy="1811206"/>
          </a:xfrm>
        </p:spPr>
        <p:txBody>
          <a:bodyPr>
            <a:normAutofit/>
          </a:bodyPr>
          <a:lstStyle/>
          <a:p>
            <a:pPr algn="r"/>
            <a:r>
              <a:rPr lang="pl-PL" sz="2000" dirty="0">
                <a:solidFill>
                  <a:srgbClr val="FFFFFF"/>
                </a:solidFill>
              </a:rPr>
              <a:t>Komisja Rewizyjna Rady Miejskiej w Mosinie</a:t>
            </a:r>
          </a:p>
          <a:p>
            <a:pPr algn="r"/>
            <a:r>
              <a:rPr lang="pl-PL" sz="2000" dirty="0">
                <a:solidFill>
                  <a:srgbClr val="FFFFFF"/>
                </a:solidFill>
              </a:rPr>
              <a:t>wystąpienie przewodniczącego Komisji Rewizyjnej </a:t>
            </a:r>
          </a:p>
          <a:p>
            <a:pPr algn="r"/>
            <a:r>
              <a:rPr lang="pl-PL" sz="2000" dirty="0">
                <a:solidFill>
                  <a:srgbClr val="FFFFFF"/>
                </a:solidFill>
              </a:rPr>
              <a:t>Andrzeja Raźnego 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A6E3993-78F3-4F7A-B123-B4F3BCE04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24937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1BD77E7-44D2-4AC1-BA2B-DDA6256DB081}" type="slidenum">
              <a:rPr lang="pl-PL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</a:t>
            </a:fld>
            <a:endParaRPr lang="pl-PL">
              <a:solidFill>
                <a:srgbClr val="FFFFFF"/>
              </a:solidFill>
            </a:endParaRPr>
          </a:p>
        </p:txBody>
      </p:sp>
      <p:sp>
        <p:nvSpPr>
          <p:cNvPr id="14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041" y="2597379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az 3">
            <a:extLst>
              <a:ext uri="{FF2B5EF4-FFF2-40B4-BE49-F238E27FC236}">
                <a16:creationId xmlns:a16="http://schemas.microsoft.com/office/drawing/2014/main" id="{BED2D367-D7B0-4629-83AE-58914888B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883" y="2814239"/>
            <a:ext cx="2920348" cy="3217333"/>
          </a:xfrm>
          <a:prstGeom prst="rect">
            <a:avLst/>
          </a:prstGeom>
        </p:spPr>
      </p:pic>
      <p:sp>
        <p:nvSpPr>
          <p:cNvPr id="18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7821" y="282667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9869" y="610939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082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D4CEB2B-E262-43AD-9616-7CD34F2327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02" b="7631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026716C6-24E9-4708-AA90-6CB15033C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77E7-44D2-4AC1-BA2B-DDA6256DB081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9870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EAEE39C-80F1-4342-B174-8AE9616E3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77E7-44D2-4AC1-BA2B-DDA6256DB081}" type="slidenum">
              <a:rPr lang="pl-PL" smtClean="0"/>
              <a:t>11</a:t>
            </a:fld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A38E610-E661-4629-83F8-3A656464D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" y="0"/>
            <a:ext cx="11704320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0F9773D9-0731-4875-89A3-6CB654489187}"/>
              </a:ext>
            </a:extLst>
          </p:cNvPr>
          <p:cNvSpPr txBox="1"/>
          <p:nvPr/>
        </p:nvSpPr>
        <p:spPr>
          <a:xfrm>
            <a:off x="433633" y="1121790"/>
            <a:ext cx="1932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highlight>
                  <a:srgbClr val="FFFF00"/>
                </a:highlight>
              </a:rPr>
              <a:t>wodociąg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694606A-FA9C-49CC-BAEE-FC3D054F4409}"/>
              </a:ext>
            </a:extLst>
          </p:cNvPr>
          <p:cNvSpPr txBox="1"/>
          <p:nvPr/>
        </p:nvSpPr>
        <p:spPr>
          <a:xfrm>
            <a:off x="433633" y="1907177"/>
            <a:ext cx="2083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highlight>
                  <a:srgbClr val="FF0000"/>
                </a:highlight>
              </a:rPr>
              <a:t>kanalizacja</a:t>
            </a:r>
          </a:p>
        </p:txBody>
      </p:sp>
    </p:spTree>
    <p:extLst>
      <p:ext uri="{BB962C8B-B14F-4D97-AF65-F5344CB8AC3E}">
        <p14:creationId xmlns:p14="http://schemas.microsoft.com/office/powerpoint/2010/main" val="2260991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20AF118-DD24-4EDF-98D0-37DD92338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3200" dirty="0"/>
              <a:t>Zmiana przeznaczenia terenu planowana w projekcie nowego (projektu wyłożonego we wrześniu 2018 roku) Studium dla Gminy Mosina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DB12BEF3-3642-4D28-9E65-C44157C09A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8727" y="1825625"/>
            <a:ext cx="8554545" cy="4351338"/>
          </a:xfrm>
        </p:spPr>
      </p:pic>
      <p:sp>
        <p:nvSpPr>
          <p:cNvPr id="10" name="Symbol zastępczy numeru slajdu 9">
            <a:extLst>
              <a:ext uri="{FF2B5EF4-FFF2-40B4-BE49-F238E27FC236}">
                <a16:creationId xmlns:a16="http://schemas.microsoft.com/office/drawing/2014/main" id="{56FD7A4A-3E26-453D-A3C0-0C80F2DE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77E7-44D2-4AC1-BA2B-DDA6256DB081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03329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5FA7C47-B7C1-4D2E-AB49-ED23BA34B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596EE156-ABF1-4329-A6BA-03B4254E0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521144" y="911116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19B9933F-AAB3-444A-8BB5-9CA194A8B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0" y="1370435"/>
            <a:ext cx="527226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7D20183A-0B1D-4A1F-89B1-ADBEDBC6E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00164" y="643467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id="{131031D3-26CD-4214-A9A4-5857EFA15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95529" y="644382"/>
            <a:ext cx="3856024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E7D9963-C429-4AEF-AF87-EF71E4EEC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879" y="998002"/>
            <a:ext cx="3182940" cy="1471959"/>
          </a:xfrm>
        </p:spPr>
        <p:txBody>
          <a:bodyPr>
            <a:normAutofit/>
          </a:bodyPr>
          <a:lstStyle/>
          <a:p>
            <a:r>
              <a:rPr lang="pl-PL" sz="3100">
                <a:solidFill>
                  <a:srgbClr val="FFFFFF"/>
                </a:solidFill>
              </a:rPr>
              <a:t>Uwagi właściciela działki do projektu Studium …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26CE89B-1B62-41A2-A21B-FC5477ADA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635" y="2546161"/>
            <a:ext cx="3200451" cy="2985929"/>
          </a:xfrm>
        </p:spPr>
        <p:txBody>
          <a:bodyPr anchor="t">
            <a:normAutofit/>
          </a:bodyPr>
          <a:lstStyle/>
          <a:p>
            <a:r>
              <a:rPr lang="pl-PL" sz="2400" dirty="0">
                <a:solidFill>
                  <a:srgbClr val="FEFFFF"/>
                </a:solidFill>
              </a:rPr>
              <a:t>Deklaracja akceptacji Burmistrza Gminy Mosina</a:t>
            </a:r>
            <a:endParaRPr lang="en-US" sz="2400" dirty="0">
              <a:solidFill>
                <a:srgbClr val="FEFFFF"/>
              </a:solidFill>
            </a:endParaRP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B52CAF9A-B395-4726-B637-8F06865B1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268" y="971234"/>
            <a:ext cx="6539075" cy="4596112"/>
          </a:xfrm>
          <a:prstGeom prst="rect">
            <a:avLst/>
          </a:prstGeom>
        </p:spPr>
      </p:pic>
      <p:sp>
        <p:nvSpPr>
          <p:cNvPr id="8" name="Symbol zastępczy numeru slajdu 7">
            <a:extLst>
              <a:ext uri="{FF2B5EF4-FFF2-40B4-BE49-F238E27FC236}">
                <a16:creationId xmlns:a16="http://schemas.microsoft.com/office/drawing/2014/main" id="{DB713F74-8DFA-472B-9756-EB15188FF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624" y="6382512"/>
            <a:ext cx="685800" cy="32004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1BD77E7-44D2-4AC1-BA2B-DDA6256DB081}" type="slidenum">
              <a:rPr lang="pl-PL" sz="1000"/>
              <a:pPr>
                <a:spcAft>
                  <a:spcPts val="600"/>
                </a:spcAft>
              </a:pPr>
              <a:t>13</a:t>
            </a:fld>
            <a:endParaRPr lang="pl-PL" sz="1000"/>
          </a:p>
        </p:txBody>
      </p:sp>
    </p:spTree>
    <p:extLst>
      <p:ext uri="{BB962C8B-B14F-4D97-AF65-F5344CB8AC3E}">
        <p14:creationId xmlns:p14="http://schemas.microsoft.com/office/powerpoint/2010/main" val="670630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144B775-12C1-4DCA-9510-EB7B7B8A03EA}"/>
              </a:ext>
            </a:extLst>
          </p:cNvPr>
          <p:cNvSpPr txBox="1"/>
          <p:nvPr/>
        </p:nvSpPr>
        <p:spPr>
          <a:xfrm>
            <a:off x="556532" y="643467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Nadrzędna zasada działań burmistrza, jako funkcjonariusza publicznego: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37BF9A1-27AF-4DD9-A619-8252BF689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210" y="1675227"/>
            <a:ext cx="9657580" cy="4394199"/>
          </a:xfrm>
          <a:prstGeom prst="rect">
            <a:avLst/>
          </a:prstGeom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3FD86200-D223-46AC-90C4-A3D18651E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1BD77E7-44D2-4AC1-BA2B-DDA6256DB081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987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144B775-12C1-4DCA-9510-EB7B7B8A03EA}"/>
              </a:ext>
            </a:extLst>
          </p:cNvPr>
          <p:cNvSpPr txBox="1"/>
          <p:nvPr/>
        </p:nvSpPr>
        <p:spPr>
          <a:xfrm>
            <a:off x="556532" y="643467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Nadrzędna zasada działań burmistrza, jako funkcjonariusza publicznego: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EA0A4D8-A1A8-4312-A8E7-D5BBADC60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031" y="1675227"/>
            <a:ext cx="6865937" cy="4394199"/>
          </a:xfrm>
          <a:prstGeom prst="rect">
            <a:avLst/>
          </a:prstGeom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3FD86200-D223-46AC-90C4-A3D18651E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1BD77E7-44D2-4AC1-BA2B-DDA6256DB081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529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E4126C5-BA4C-47D6-8BF2-E2A2F6E3A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Kontrola działalności burmistrza przez Komisję Rewizyjną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7565E38A-63F0-4624-BAE6-61FAA19813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0" y="3196907"/>
            <a:ext cx="11548872" cy="2459482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33A57D7-687E-4B42-9AF1-D543B3A11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1BD77E7-44D2-4AC1-BA2B-DDA6256DB081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461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8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B103323-7D3C-42E1-A021-2ACDA4304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263999"/>
          </a:xfrm>
        </p:spPr>
        <p:txBody>
          <a:bodyPr anchor="ctr">
            <a:normAutofit/>
          </a:bodyPr>
          <a:lstStyle/>
          <a:p>
            <a:r>
              <a:rPr lang="pl-PL" sz="4800"/>
              <a:t>Wnioski: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A7146ED-5FA8-4A44-927B-CF8CA3031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 fontScale="92500" lnSpcReduction="10000"/>
          </a:bodyPr>
          <a:lstStyle/>
          <a:p>
            <a:r>
              <a:rPr lang="pl-PL" sz="1400" dirty="0"/>
              <a:t>W świetle zebranych materiałów oraz uzyskanych informacji Komisja Rewizyjna rady Miejskiej w Mosinie uznaje, że przedmiotowa inwestycja, polegająca na budowie wodociągu na obszarze leśnym w miejscowości Pecna w drodze gminnej oraz planowanie w tym obszarze kanalizacji sanitarnej (droga gminna i teren prywatny) nie powinny być zrealizowane a procedowanie tych inwestycji nastąpiło z naruszeniem prawa. </a:t>
            </a:r>
          </a:p>
          <a:p>
            <a:endParaRPr lang="pl-PL" sz="1400" dirty="0"/>
          </a:p>
          <a:p>
            <a:r>
              <a:rPr lang="pl-PL" sz="1400" dirty="0"/>
              <a:t>Zgodnie z ustaleniami komisji celem inwestycji jest jedynie wsparcie działań biznesowych radnego Waldemara Wiązka, posiadającego interes prawny w realizacji tej inwestycji poprzez zwiększenie wartości posiadanej nieruchomości leśnej o powierzchni ca 6 ha (potwierdzają to prowadzone działania podziałów działek),</a:t>
            </a:r>
          </a:p>
          <a:p>
            <a:endParaRPr lang="pl-PL" sz="1400" dirty="0"/>
          </a:p>
          <a:p>
            <a:r>
              <a:rPr lang="pl-PL" sz="1400" dirty="0"/>
              <a:t> W całym czasie procedowania inwestycji teren planowanej inwestycji był i cały czas pozostaje jako teren leśny na którym nie mogą być zrealizowane żadne inwestycje biznesowe i nie ma pewności, że kiedykolwiek planowane inwestycje będą mogły być zrealizowane. </a:t>
            </a:r>
          </a:p>
          <a:p>
            <a:endParaRPr lang="pl-PL" sz="1400" dirty="0"/>
          </a:p>
          <a:p>
            <a:r>
              <a:rPr lang="pl-PL" sz="1400" dirty="0"/>
              <a:t>Dążąc do realizacji budowy wodociągu Burmistrz Gminy Mosina Jerzy Ryś oraz Przemysław Mieloch narazili tym samym spółkę </a:t>
            </a:r>
            <a:r>
              <a:rPr lang="pl-PL" sz="1400" dirty="0" err="1"/>
              <a:t>Aquanet</a:t>
            </a:r>
            <a:r>
              <a:rPr lang="pl-PL" sz="1400" dirty="0"/>
              <a:t>  SA na wydatek kwoty 241 818 zł.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D94F62D-B563-4F19-8220-29083797D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1BD77E7-44D2-4AC1-BA2B-DDA6256DB081}" type="slidenum">
              <a:rPr lang="pl-PL" smtClean="0"/>
              <a:pPr>
                <a:spcAft>
                  <a:spcPts val="600"/>
                </a:spcAft>
              </a:pPr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1625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DA718D0-4865-4629-8134-44F68D41D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5167ED7-6315-43AB-B1B6-C326D5FD8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F4D8839-FB03-487D-ACC8-8BFEDD4FE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EF75023-9A3B-42FC-B704-61A8F7BE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B103323-7D3C-42E1-A021-2ACDA4304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963" y="1238080"/>
            <a:ext cx="9849751" cy="1349671"/>
          </a:xfrm>
        </p:spPr>
        <p:txBody>
          <a:bodyPr anchor="b">
            <a:normAutofit/>
          </a:bodyPr>
          <a:lstStyle/>
          <a:p>
            <a:r>
              <a:rPr lang="pl-PL" sz="5400"/>
              <a:t>Wnioski cd: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A7146ED-5FA8-4A44-927B-CF8CA3031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304" y="2902913"/>
            <a:ext cx="9849751" cy="3032168"/>
          </a:xfrm>
        </p:spPr>
        <p:txBody>
          <a:bodyPr anchor="ctr">
            <a:normAutofit/>
          </a:bodyPr>
          <a:lstStyle/>
          <a:p>
            <a:r>
              <a:rPr lang="pl-PL" sz="1400"/>
              <a:t>Wprowadzenie (na wniosek Gminy) do planów inwestycyjnych realizacji sieci kanalizacyjnej mogło doprowadzić do wydatkowania przez spółkę Aquanet SA kwoty 1 990 000 zł bez potwierdzenia celowości inwestycji. Ponadto z tytułu realizacji inwestycji wszyscy mieszkańcy Gminy Mosina korzystający z usług spółki Aquanet SA w zakresie odbioru ścieków ponosili by podwyższone koszty odbioru określone wstępnie na 0,15 zł/m3.  </a:t>
            </a:r>
          </a:p>
          <a:p>
            <a:endParaRPr lang="pl-PL" sz="1400"/>
          </a:p>
          <a:p>
            <a:r>
              <a:rPr lang="pl-PL" sz="1400"/>
              <a:t>Burmistrz Przemysław Mieloch naruszył artykuł 21 ust 4 Ustawy o Zbiorowym zaopatrzeniu w wodę i zbiorowym odprowadzeniu ścieków bowiem wprowadził do Wieloletniego Planu Rozwoju i Modernizacji Urządzeń Wodociągowych i Urządzeń Kanalizacyjnych będących w posiadaniu AQUANET SA (WPRiM) inwestycje nie mające szans na spełnianie swojej roli w świetle obowiązującego Studium. </a:t>
            </a:r>
          </a:p>
          <a:p>
            <a:endParaRPr lang="pl-PL" sz="1400"/>
          </a:p>
          <a:p>
            <a:r>
              <a:rPr lang="pl-PL" sz="1400"/>
              <a:t>W toku prac kontrolnych Komisja nie usłyszała uzasadnienia dla tak znacznego rozszerzenia długości wykonanej kanalizacji wodociągowej oraz dla planowanej kanalizacji sanitarnej w stosunku do zgłoszonych w grudniu 2016 roku 240 metrów. </a:t>
            </a:r>
          </a:p>
          <a:p>
            <a:endParaRPr lang="pl-PL" sz="1400"/>
          </a:p>
          <a:p>
            <a:endParaRPr lang="pl-PL" sz="140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D94F62D-B563-4F19-8220-29083797D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52211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1BD77E7-44D2-4AC1-BA2B-DDA6256DB081}" type="slidenum">
              <a:rPr lang="pl-PL" smtClean="0"/>
              <a:pPr>
                <a:spcAft>
                  <a:spcPts val="600"/>
                </a:spcAft>
              </a:pPr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090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B103323-7D3C-42E1-A021-2ACDA4304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pl-PL" sz="5400"/>
              <a:t>Wnioski cd: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A7146ED-5FA8-4A44-927B-CF8CA3031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endParaRPr lang="pl-PL" sz="2000" dirty="0"/>
          </a:p>
          <a:p>
            <a:r>
              <a:rPr lang="pl-PL" sz="2000" dirty="0"/>
              <a:t>Burmistrz Przemysław Mieloch naruszył artykuł 21 ust 4 Ustawy o Zbiorowym zaopatrzeniu w wodę i zbiorowym odprowadzeniu ścieków bowiem wprowadził do Wieloletniego Planu Rozwoju i Modernizacji Urządzeń Wodociągowych i Urządzeń Kanalizacyjnych będących w posiadaniu AQUANET SA (</a:t>
            </a:r>
            <a:r>
              <a:rPr lang="pl-PL" sz="2000" dirty="0" err="1"/>
              <a:t>WPRiM</a:t>
            </a:r>
            <a:r>
              <a:rPr lang="pl-PL" sz="2000" dirty="0"/>
              <a:t>) inwestycje nie mające szans na spełnianie swojej roli w świetle obowiązującego Studium. </a:t>
            </a:r>
          </a:p>
          <a:p>
            <a:endParaRPr lang="pl-PL" sz="2000" dirty="0"/>
          </a:p>
          <a:p>
            <a:r>
              <a:rPr lang="pl-PL" sz="2000" dirty="0"/>
              <a:t>W toku prac kontrolnych Komisja nie uzyskała uzasadnienia dla tak znacznego rozszerzenia długości wykonanej kanalizacji wodociągowej oraz dla planowanej kanalizacji sanitarnej w stosunku do zgłoszonych w grudniu 2016 roku 240 metrów. </a:t>
            </a:r>
          </a:p>
          <a:p>
            <a:endParaRPr lang="pl-PL" sz="2000" dirty="0"/>
          </a:p>
          <a:p>
            <a:endParaRPr lang="pl-PL" sz="20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D94F62D-B563-4F19-8220-29083797D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1BD77E7-44D2-4AC1-BA2B-DDA6256DB081}" type="slidenum">
              <a:rPr lang="pl-PL" smtClean="0"/>
              <a:pPr>
                <a:spcAft>
                  <a:spcPts val="600"/>
                </a:spcAft>
              </a:pPr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5965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095B81C3-78A3-4497-9C10-241514D8C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1BD77E7-44D2-4AC1-BA2B-DDA6256DB081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95001B9-85FA-42C4-A1F6-08EE4CE6B4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380840"/>
            <a:ext cx="10905066" cy="4096318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651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2DE0C6DE-D6B8-40E0-AC9F-8CDF0B7139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6903" y="641259"/>
            <a:ext cx="10032433" cy="4351338"/>
          </a:xfr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03B6945-FFE5-4D6D-BC60-A14C271FE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77E7-44D2-4AC1-BA2B-DDA6256DB081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0806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BDAC5B6-20CE-447F-8BA1-F2274AC7A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1D22B31-BF8F-446B-9009-8A251FB17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094406 w 12192000"/>
              <a:gd name="connsiteY0" fmla="*/ 283966 h 6858000"/>
              <a:gd name="connsiteX1" fmla="*/ 3038833 w 12192000"/>
              <a:gd name="connsiteY1" fmla="*/ 309661 h 6858000"/>
              <a:gd name="connsiteX2" fmla="*/ 3348384 w 12192000"/>
              <a:gd name="connsiteY2" fmla="*/ 406000 h 6858000"/>
              <a:gd name="connsiteX3" fmla="*/ 2864309 w 12192000"/>
              <a:gd name="connsiteY3" fmla="*/ 355295 h 6858000"/>
              <a:gd name="connsiteX4" fmla="*/ 2856039 w 12192000"/>
              <a:gd name="connsiteY4" fmla="*/ 388058 h 6858000"/>
              <a:gd name="connsiteX5" fmla="*/ 3405794 w 12192000"/>
              <a:gd name="connsiteY5" fmla="*/ 512089 h 6858000"/>
              <a:gd name="connsiteX6" fmla="*/ 3356651 w 12192000"/>
              <a:gd name="connsiteY6" fmla="*/ 531204 h 6858000"/>
              <a:gd name="connsiteX7" fmla="*/ 3064552 w 12192000"/>
              <a:gd name="connsiteY7" fmla="*/ 483228 h 6858000"/>
              <a:gd name="connsiteX8" fmla="*/ 3005765 w 12192000"/>
              <a:gd name="connsiteY8" fmla="*/ 495708 h 6858000"/>
              <a:gd name="connsiteX9" fmla="*/ 3034700 w 12192000"/>
              <a:gd name="connsiteY9" fmla="*/ 553823 h 6858000"/>
              <a:gd name="connsiteX10" fmla="*/ 3161459 w 12192000"/>
              <a:gd name="connsiteY10" fmla="*/ 576445 h 6858000"/>
              <a:gd name="connsiteX11" fmla="*/ 3358949 w 12192000"/>
              <a:gd name="connsiteY11" fmla="*/ 712961 h 6858000"/>
              <a:gd name="connsiteX12" fmla="*/ 3059960 w 12192000"/>
              <a:gd name="connsiteY12" fmla="*/ 696576 h 6858000"/>
              <a:gd name="connsiteX13" fmla="*/ 3007143 w 12192000"/>
              <a:gd name="connsiteY13" fmla="*/ 729732 h 6858000"/>
              <a:gd name="connsiteX14" fmla="*/ 2986935 w 12192000"/>
              <a:gd name="connsiteY14" fmla="*/ 772635 h 6858000"/>
              <a:gd name="connsiteX15" fmla="*/ 2871197 w 12192000"/>
              <a:gd name="connsiteY15" fmla="*/ 808127 h 6858000"/>
              <a:gd name="connsiteX16" fmla="*/ 3053071 w 12192000"/>
              <a:gd name="connsiteY16" fmla="*/ 847913 h 6858000"/>
              <a:gd name="connsiteX17" fmla="*/ 2858796 w 12192000"/>
              <a:gd name="connsiteY17" fmla="*/ 847913 h 6858000"/>
              <a:gd name="connsiteX18" fmla="*/ 2635588 w 12192000"/>
              <a:gd name="connsiteY18" fmla="*/ 820611 h 6858000"/>
              <a:gd name="connsiteX19" fmla="*/ 2397683 w 12192000"/>
              <a:gd name="connsiteY19" fmla="*/ 829190 h 6858000"/>
              <a:gd name="connsiteX20" fmla="*/ 1921874 w 12192000"/>
              <a:gd name="connsiteY20" fmla="*/ 778877 h 6858000"/>
              <a:gd name="connsiteX21" fmla="*/ 1695450 w 12192000"/>
              <a:gd name="connsiteY21" fmla="*/ 782386 h 6858000"/>
              <a:gd name="connsiteX22" fmla="*/ 2954324 w 12192000"/>
              <a:gd name="connsiteY22" fmla="*/ 1120940 h 6858000"/>
              <a:gd name="connsiteX23" fmla="*/ 2890028 w 12192000"/>
              <a:gd name="connsiteY23" fmla="*/ 1195435 h 6858000"/>
              <a:gd name="connsiteX24" fmla="*/ 3153652 w 12192000"/>
              <a:gd name="connsiteY24" fmla="*/ 1276563 h 6858000"/>
              <a:gd name="connsiteX25" fmla="*/ 3218410 w 12192000"/>
              <a:gd name="connsiteY25" fmla="*/ 1356911 h 6858000"/>
              <a:gd name="connsiteX26" fmla="*/ 3137118 w 12192000"/>
              <a:gd name="connsiteY26" fmla="*/ 1349891 h 6858000"/>
              <a:gd name="connsiteX27" fmla="*/ 3067309 w 12192000"/>
              <a:gd name="connsiteY27" fmla="*/ 1365102 h 6858000"/>
              <a:gd name="connsiteX28" fmla="*/ 3096243 w 12192000"/>
              <a:gd name="connsiteY28" fmla="*/ 1467292 h 6858000"/>
              <a:gd name="connsiteX29" fmla="*/ 3468716 w 12192000"/>
              <a:gd name="connsiteY29" fmla="*/ 1599125 h 6858000"/>
              <a:gd name="connsiteX30" fmla="*/ 3502241 w 12192000"/>
              <a:gd name="connsiteY30" fmla="*/ 1642029 h 6858000"/>
              <a:gd name="connsiteX31" fmla="*/ 3457692 w 12192000"/>
              <a:gd name="connsiteY31" fmla="*/ 1672453 h 6858000"/>
              <a:gd name="connsiteX32" fmla="*/ 3337362 w 12192000"/>
              <a:gd name="connsiteY32" fmla="*/ 1688053 h 6858000"/>
              <a:gd name="connsiteX33" fmla="*/ 3505915 w 12192000"/>
              <a:gd name="connsiteY33" fmla="*/ 1834318 h 6858000"/>
              <a:gd name="connsiteX34" fmla="*/ 3567458 w 12192000"/>
              <a:gd name="connsiteY34" fmla="*/ 1874880 h 6858000"/>
              <a:gd name="connsiteX35" fmla="*/ 3672634 w 12192000"/>
              <a:gd name="connsiteY35" fmla="*/ 1937678 h 6858000"/>
              <a:gd name="connsiteX36" fmla="*/ 3674470 w 12192000"/>
              <a:gd name="connsiteY36" fmla="*/ 1956789 h 6858000"/>
              <a:gd name="connsiteX37" fmla="*/ 3531176 w 12192000"/>
              <a:gd name="connsiteY37" fmla="*/ 2024266 h 6858000"/>
              <a:gd name="connsiteX38" fmla="*/ 3272604 w 12192000"/>
              <a:gd name="connsiteY38" fmla="*/ 2005933 h 6858000"/>
              <a:gd name="connsiteX39" fmla="*/ 3654720 w 12192000"/>
              <a:gd name="connsiteY39" fmla="*/ 2106564 h 6858000"/>
              <a:gd name="connsiteX40" fmla="*/ 2417892 w 12192000"/>
              <a:gd name="connsiteY40" fmla="*/ 1866690 h 6858000"/>
              <a:gd name="connsiteX41" fmla="*/ 2496888 w 12192000"/>
              <a:gd name="connsiteY41" fmla="*/ 1929487 h 6858000"/>
              <a:gd name="connsiteX42" fmla="*/ 2929526 w 12192000"/>
              <a:gd name="connsiteY42" fmla="*/ 2094862 h 6858000"/>
              <a:gd name="connsiteX43" fmla="*/ 3052152 w 12192000"/>
              <a:gd name="connsiteY43" fmla="*/ 2198613 h 6858000"/>
              <a:gd name="connsiteX44" fmla="*/ 3180748 w 12192000"/>
              <a:gd name="connsiteY44" fmla="*/ 2255948 h 6858000"/>
              <a:gd name="connsiteX45" fmla="*/ 3361244 w 12192000"/>
              <a:gd name="connsiteY45" fmla="*/ 2254777 h 6858000"/>
              <a:gd name="connsiteX46" fmla="*/ 3489382 w 12192000"/>
              <a:gd name="connsiteY46" fmla="*/ 2342926 h 6858000"/>
              <a:gd name="connsiteX47" fmla="*/ 3355733 w 12192000"/>
              <a:gd name="connsiteY47" fmla="*/ 2361649 h 6858000"/>
              <a:gd name="connsiteX48" fmla="*/ 3199121 w 12192000"/>
              <a:gd name="connsiteY48" fmla="*/ 2347216 h 6858000"/>
              <a:gd name="connsiteX49" fmla="*/ 2861091 w 12192000"/>
              <a:gd name="connsiteY49" fmla="*/ 2351896 h 6858000"/>
              <a:gd name="connsiteX50" fmla="*/ 2667278 w 12192000"/>
              <a:gd name="connsiteY50" fmla="*/ 2369058 h 6858000"/>
              <a:gd name="connsiteX51" fmla="*/ 2221781 w 12192000"/>
              <a:gd name="connsiteY51" fmla="*/ 2339805 h 6858000"/>
              <a:gd name="connsiteX52" fmla="*/ 2247961 w 12192000"/>
              <a:gd name="connsiteY52" fmla="*/ 2414693 h 6858000"/>
              <a:gd name="connsiteX53" fmla="*/ 2231425 w 12192000"/>
              <a:gd name="connsiteY53" fmla="*/ 2479828 h 6858000"/>
              <a:gd name="connsiteX54" fmla="*/ 2224996 w 12192000"/>
              <a:gd name="connsiteY54" fmla="*/ 2621414 h 6858000"/>
              <a:gd name="connsiteX55" fmla="*/ 2229131 w 12192000"/>
              <a:gd name="connsiteY55" fmla="*/ 2644426 h 6858000"/>
              <a:gd name="connsiteX56" fmla="*/ 2129466 w 12192000"/>
              <a:gd name="connsiteY56" fmla="*/ 2659247 h 6858000"/>
              <a:gd name="connsiteX57" fmla="*/ 2723312 w 12192000"/>
              <a:gd name="connsiteY57" fmla="*/ 2953726 h 6858000"/>
              <a:gd name="connsiteX58" fmla="*/ 2326496 w 12192000"/>
              <a:gd name="connsiteY58" fmla="*/ 2878838 h 6858000"/>
              <a:gd name="connsiteX59" fmla="*/ 2272759 w 12192000"/>
              <a:gd name="connsiteY59" fmla="*/ 3002480 h 6858000"/>
              <a:gd name="connsiteX60" fmla="*/ 2459226 w 12192000"/>
              <a:gd name="connsiteY60" fmla="*/ 3112471 h 6858000"/>
              <a:gd name="connsiteX61" fmla="*/ 2528117 w 12192000"/>
              <a:gd name="connsiteY61" fmla="*/ 3330111 h 6858000"/>
              <a:gd name="connsiteX62" fmla="*/ 2494590 w 12192000"/>
              <a:gd name="connsiteY62" fmla="*/ 3529029 h 6858000"/>
              <a:gd name="connsiteX63" fmla="*/ 2414677 w 12192000"/>
              <a:gd name="connsiteY63" fmla="*/ 3592215 h 6858000"/>
              <a:gd name="connsiteX64" fmla="*/ 2298940 w 12192000"/>
              <a:gd name="connsiteY64" fmla="*/ 3705716 h 6858000"/>
              <a:gd name="connsiteX65" fmla="*/ 2227294 w 12192000"/>
              <a:gd name="connsiteY65" fmla="*/ 3775921 h 6858000"/>
              <a:gd name="connsiteX66" fmla="*/ 1978366 w 12192000"/>
              <a:gd name="connsiteY66" fmla="*/ 3748620 h 6858000"/>
              <a:gd name="connsiteX67" fmla="*/ 2310421 w 12192000"/>
              <a:gd name="connsiteY67" fmla="*/ 3926868 h 6858000"/>
              <a:gd name="connsiteX68" fmla="*/ 2041285 w 12192000"/>
              <a:gd name="connsiteY68" fmla="*/ 3904635 h 6858000"/>
              <a:gd name="connsiteX69" fmla="*/ 1953565 w 12192000"/>
              <a:gd name="connsiteY69" fmla="*/ 3917116 h 6858000"/>
              <a:gd name="connsiteX70" fmla="*/ 2003623 w 12192000"/>
              <a:gd name="connsiteY70" fmla="*/ 3974842 h 6858000"/>
              <a:gd name="connsiteX71" fmla="*/ 2201114 w 12192000"/>
              <a:gd name="connsiteY71" fmla="*/ 4072742 h 6858000"/>
              <a:gd name="connsiteX72" fmla="*/ 2608032 w 12192000"/>
              <a:gd name="connsiteY72" fmla="*/ 4337967 h 6858000"/>
              <a:gd name="connsiteX73" fmla="*/ 2213973 w 12192000"/>
              <a:gd name="connsiteY73" fmla="*/ 4216277 h 6858000"/>
              <a:gd name="connsiteX74" fmla="*/ 2629158 w 12192000"/>
              <a:gd name="connsiteY74" fmla="*/ 4488911 h 6858000"/>
              <a:gd name="connsiteX75" fmla="*/ 2721471 w 12192000"/>
              <a:gd name="connsiteY75" fmla="*/ 4579399 h 6858000"/>
              <a:gd name="connsiteX76" fmla="*/ 2907939 w 12192000"/>
              <a:gd name="connsiteY76" fmla="*/ 4804062 h 6858000"/>
              <a:gd name="connsiteX77" fmla="*/ 2898753 w 12192000"/>
              <a:gd name="connsiteY77" fmla="*/ 4829414 h 6858000"/>
              <a:gd name="connsiteX78" fmla="*/ 2683352 w 12192000"/>
              <a:gd name="connsiteY78" fmla="*/ 4793141 h 6858000"/>
              <a:gd name="connsiteX79" fmla="*/ 2962594 w 12192000"/>
              <a:gd name="connsiteY79" fmla="*/ 4981920 h 6858000"/>
              <a:gd name="connsiteX80" fmla="*/ 3251019 w 12192000"/>
              <a:gd name="connsiteY80" fmla="*/ 5127012 h 6858000"/>
              <a:gd name="connsiteX81" fmla="*/ 3046180 w 12192000"/>
              <a:gd name="connsiteY81" fmla="*/ 5104781 h 6858000"/>
              <a:gd name="connsiteX82" fmla="*/ 2764646 w 12192000"/>
              <a:gd name="connsiteY82" fmla="*/ 5021703 h 6858000"/>
              <a:gd name="connsiteX83" fmla="*/ 2666820 w 12192000"/>
              <a:gd name="connsiteY83" fmla="*/ 5052905 h 6858000"/>
              <a:gd name="connsiteX84" fmla="*/ 2933657 w 12192000"/>
              <a:gd name="connsiteY84" fmla="*/ 5190198 h 6858000"/>
              <a:gd name="connsiteX85" fmla="*/ 3086598 w 12192000"/>
              <a:gd name="connsiteY85" fmla="*/ 5253776 h 6858000"/>
              <a:gd name="connsiteX86" fmla="*/ 3147680 w 12192000"/>
              <a:gd name="connsiteY86" fmla="*/ 5302531 h 6858000"/>
              <a:gd name="connsiteX87" fmla="*/ 3322204 w 12192000"/>
              <a:gd name="connsiteY87" fmla="*/ 5476487 h 6858000"/>
              <a:gd name="connsiteX88" fmla="*/ 3834758 w 12192000"/>
              <a:gd name="connsiteY88" fmla="*/ 5666434 h 6858000"/>
              <a:gd name="connsiteX89" fmla="*/ 4314240 w 12192000"/>
              <a:gd name="connsiteY89" fmla="*/ 5902409 h 6858000"/>
              <a:gd name="connsiteX90" fmla="*/ 4688552 w 12192000"/>
              <a:gd name="connsiteY90" fmla="*/ 6049453 h 6858000"/>
              <a:gd name="connsiteX91" fmla="*/ 5634660 w 12192000"/>
              <a:gd name="connsiteY91" fmla="*/ 6238620 h 6858000"/>
              <a:gd name="connsiteX92" fmla="*/ 9222980 w 12192000"/>
              <a:gd name="connsiteY92" fmla="*/ 4955397 h 6858000"/>
              <a:gd name="connsiteX93" fmla="*/ 9268448 w 12192000"/>
              <a:gd name="connsiteY93" fmla="*/ 4917173 h 6858000"/>
              <a:gd name="connsiteX94" fmla="*/ 9442512 w 12192000"/>
              <a:gd name="connsiteY94" fmla="*/ 4773251 h 6858000"/>
              <a:gd name="connsiteX95" fmla="*/ 9590400 w 12192000"/>
              <a:gd name="connsiteY95" fmla="*/ 4643756 h 6858000"/>
              <a:gd name="connsiteX96" fmla="*/ 9513242 w 12192000"/>
              <a:gd name="connsiteY96" fmla="*/ 4600073 h 6858000"/>
              <a:gd name="connsiteX97" fmla="*/ 9617498 w 12192000"/>
              <a:gd name="connsiteY97" fmla="*/ 4476430 h 6858000"/>
              <a:gd name="connsiteX98" fmla="*/ 9949094 w 12192000"/>
              <a:gd name="connsiteY98" fmla="*/ 4095364 h 6858000"/>
              <a:gd name="connsiteX99" fmla="*/ 10094686 w 12192000"/>
              <a:gd name="connsiteY99" fmla="*/ 4011507 h 6858000"/>
              <a:gd name="connsiteX100" fmla="*/ 10271967 w 12192000"/>
              <a:gd name="connsiteY100" fmla="*/ 3800497 h 6858000"/>
              <a:gd name="connsiteX101" fmla="*/ 10297226 w 12192000"/>
              <a:gd name="connsiteY101" fmla="*/ 3751742 h 6858000"/>
              <a:gd name="connsiteX102" fmla="*/ 10260943 w 12192000"/>
              <a:gd name="connsiteY102" fmla="*/ 3689723 h 6858000"/>
              <a:gd name="connsiteX103" fmla="*/ 10233847 w 12192000"/>
              <a:gd name="connsiteY103" fmla="*/ 3627319 h 6858000"/>
              <a:gd name="connsiteX104" fmla="*/ 10269209 w 12192000"/>
              <a:gd name="connsiteY104" fmla="*/ 3608986 h 6858000"/>
              <a:gd name="connsiteX105" fmla="*/ 10496550 w 12192000"/>
              <a:gd name="connsiteY105" fmla="*/ 3577393 h 6858000"/>
              <a:gd name="connsiteX106" fmla="*/ 10364738 w 12192000"/>
              <a:gd name="connsiteY106" fmla="*/ 3458823 h 6858000"/>
              <a:gd name="connsiteX107" fmla="*/ 10132346 w 12192000"/>
              <a:gd name="connsiteY107" fmla="*/ 3282137 h 6858000"/>
              <a:gd name="connsiteX108" fmla="*/ 10026712 w 12192000"/>
              <a:gd name="connsiteY108" fmla="*/ 3156543 h 6858000"/>
              <a:gd name="connsiteX109" fmla="*/ 10014312 w 12192000"/>
              <a:gd name="connsiteY109" fmla="*/ 3044213 h 6858000"/>
              <a:gd name="connsiteX110" fmla="*/ 9806718 w 12192000"/>
              <a:gd name="connsiteY110" fmla="*/ 2977907 h 6858000"/>
              <a:gd name="connsiteX111" fmla="*/ 10001912 w 12192000"/>
              <a:gd name="connsiteY111" fmla="*/ 2740374 h 6858000"/>
              <a:gd name="connsiteX112" fmla="*/ 10021662 w 12192000"/>
              <a:gd name="connsiteY112" fmla="*/ 2691231 h 6858000"/>
              <a:gd name="connsiteX113" fmla="*/ 9904546 w 12192000"/>
              <a:gd name="connsiteY113" fmla="*/ 2515322 h 6858000"/>
              <a:gd name="connsiteX114" fmla="*/ 9885256 w 12192000"/>
              <a:gd name="connsiteY114" fmla="*/ 2487240 h 6858000"/>
              <a:gd name="connsiteX115" fmla="*/ 9842085 w 12192000"/>
              <a:gd name="connsiteY115" fmla="*/ 2431074 h 6858000"/>
              <a:gd name="connsiteX116" fmla="*/ 9718078 w 12192000"/>
              <a:gd name="connsiteY116" fmla="*/ 2417424 h 6858000"/>
              <a:gd name="connsiteX117" fmla="*/ 9782378 w 12192000"/>
              <a:gd name="connsiteY117" fmla="*/ 2377641 h 6858000"/>
              <a:gd name="connsiteX118" fmla="*/ 9907302 w 12192000"/>
              <a:gd name="connsiteY118" fmla="*/ 2243078 h 6858000"/>
              <a:gd name="connsiteX119" fmla="*/ 9824171 w 12192000"/>
              <a:gd name="connsiteY119" fmla="*/ 2114365 h 6858000"/>
              <a:gd name="connsiteX120" fmla="*/ 9818662 w 12192000"/>
              <a:gd name="connsiteY120" fmla="*/ 2043377 h 6858000"/>
              <a:gd name="connsiteX121" fmla="*/ 9958740 w 12192000"/>
              <a:gd name="connsiteY121" fmla="*/ 1952499 h 6858000"/>
              <a:gd name="connsiteX122" fmla="*/ 10064374 w 12192000"/>
              <a:gd name="connsiteY122" fmla="*/ 1916615 h 6858000"/>
              <a:gd name="connsiteX123" fmla="*/ 10113055 w 12192000"/>
              <a:gd name="connsiteY123" fmla="*/ 1865131 h 6858000"/>
              <a:gd name="connsiteX124" fmla="*/ 10055646 w 12192000"/>
              <a:gd name="connsiteY124" fmla="*/ 1822227 h 6858000"/>
              <a:gd name="connsiteX125" fmla="*/ 9800748 w 12192000"/>
              <a:gd name="connsiteY125" fmla="*/ 1720036 h 6858000"/>
              <a:gd name="connsiteX126" fmla="*/ 9938071 w 12192000"/>
              <a:gd name="connsiteY126" fmla="*/ 1634617 h 6858000"/>
              <a:gd name="connsiteX127" fmla="*/ 9220224 w 12192000"/>
              <a:gd name="connsiteY127" fmla="*/ 1231709 h 6858000"/>
              <a:gd name="connsiteX128" fmla="*/ 9133419 w 12192000"/>
              <a:gd name="connsiteY128" fmla="*/ 1170083 h 6858000"/>
              <a:gd name="connsiteX129" fmla="*/ 8672768 w 12192000"/>
              <a:gd name="connsiteY129" fmla="*/ 1020699 h 6858000"/>
              <a:gd name="connsiteX130" fmla="*/ 8198797 w 12192000"/>
              <a:gd name="connsiteY130" fmla="*/ 915000 h 6858000"/>
              <a:gd name="connsiteX131" fmla="*/ 8528095 w 12192000"/>
              <a:gd name="connsiteY131" fmla="*/ 691898 h 6858000"/>
              <a:gd name="connsiteX132" fmla="*/ 8025190 w 12192000"/>
              <a:gd name="connsiteY132" fmla="*/ 640021 h 6858000"/>
              <a:gd name="connsiteX133" fmla="*/ 7976047 w 12192000"/>
              <a:gd name="connsiteY133" fmla="*/ 641584 h 6858000"/>
              <a:gd name="connsiteX134" fmla="*/ 6988604 w 12192000"/>
              <a:gd name="connsiteY134" fmla="*/ 607260 h 6858000"/>
              <a:gd name="connsiteX135" fmla="*/ 5573116 w 12192000"/>
              <a:gd name="connsiteY135" fmla="*/ 493368 h 6858000"/>
              <a:gd name="connsiteX136" fmla="*/ 4401503 w 12192000"/>
              <a:gd name="connsiteY136" fmla="*/ 425112 h 6858000"/>
              <a:gd name="connsiteX137" fmla="*/ 3154109 w 12192000"/>
              <a:gd name="connsiteY137" fmla="*/ 292499 h 6858000"/>
              <a:gd name="connsiteX138" fmla="*/ 3094406 w 12192000"/>
              <a:gd name="connsiteY138" fmla="*/ 28396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3094406" y="283966"/>
                </a:moveTo>
                <a:cubicBezTo>
                  <a:pt x="3074312" y="283528"/>
                  <a:pt x="3054907" y="288795"/>
                  <a:pt x="3038833" y="309661"/>
                </a:cubicBezTo>
                <a:cubicBezTo>
                  <a:pt x="3124259" y="364657"/>
                  <a:pt x="3233105" y="343983"/>
                  <a:pt x="3348384" y="406000"/>
                </a:cubicBezTo>
                <a:cubicBezTo>
                  <a:pt x="3161001" y="386497"/>
                  <a:pt x="3012653" y="370896"/>
                  <a:pt x="2864309" y="355295"/>
                </a:cubicBezTo>
                <a:cubicBezTo>
                  <a:pt x="2861553" y="366216"/>
                  <a:pt x="2858796" y="377136"/>
                  <a:pt x="2856039" y="388058"/>
                </a:cubicBezTo>
                <a:cubicBezTo>
                  <a:pt x="3045722" y="411070"/>
                  <a:pt x="3221166" y="470356"/>
                  <a:pt x="3405794" y="512089"/>
                </a:cubicBezTo>
                <a:cubicBezTo>
                  <a:pt x="3388799" y="537835"/>
                  <a:pt x="3371808" y="532763"/>
                  <a:pt x="3356651" y="531204"/>
                </a:cubicBezTo>
                <a:cubicBezTo>
                  <a:pt x="3257907" y="521062"/>
                  <a:pt x="3159164" y="510922"/>
                  <a:pt x="3064552" y="483228"/>
                </a:cubicBezTo>
                <a:cubicBezTo>
                  <a:pt x="3043427" y="476987"/>
                  <a:pt x="3017704" y="476987"/>
                  <a:pt x="3005765" y="495708"/>
                </a:cubicBezTo>
                <a:cubicBezTo>
                  <a:pt x="2988771" y="522231"/>
                  <a:pt x="3013113" y="539393"/>
                  <a:pt x="3034700" y="553823"/>
                </a:cubicBezTo>
                <a:cubicBezTo>
                  <a:pt x="3072360" y="578787"/>
                  <a:pt x="3117827" y="571767"/>
                  <a:pt x="3161459" y="576445"/>
                </a:cubicBezTo>
                <a:cubicBezTo>
                  <a:pt x="3277655" y="588537"/>
                  <a:pt x="3333228" y="626370"/>
                  <a:pt x="3358949" y="712961"/>
                </a:cubicBezTo>
                <a:cubicBezTo>
                  <a:pt x="3256987" y="677857"/>
                  <a:pt x="3158703" y="721151"/>
                  <a:pt x="3059960" y="696576"/>
                </a:cubicBezTo>
                <a:cubicBezTo>
                  <a:pt x="3034240" y="690338"/>
                  <a:pt x="2993364" y="699698"/>
                  <a:pt x="3007143" y="729732"/>
                </a:cubicBezTo>
                <a:cubicBezTo>
                  <a:pt x="3020003" y="757814"/>
                  <a:pt x="3062716" y="778096"/>
                  <a:pt x="2986935" y="772635"/>
                </a:cubicBezTo>
                <a:cubicBezTo>
                  <a:pt x="2932740" y="768735"/>
                  <a:pt x="2826647" y="800329"/>
                  <a:pt x="2871197" y="808127"/>
                </a:cubicBezTo>
                <a:cubicBezTo>
                  <a:pt x="2927228" y="817881"/>
                  <a:pt x="2981883" y="831921"/>
                  <a:pt x="3053071" y="847913"/>
                </a:cubicBezTo>
                <a:cubicBezTo>
                  <a:pt x="2974533" y="874043"/>
                  <a:pt x="2918042" y="868584"/>
                  <a:pt x="2858796" y="847913"/>
                </a:cubicBezTo>
                <a:cubicBezTo>
                  <a:pt x="2787150" y="822949"/>
                  <a:pt x="2693916" y="792528"/>
                  <a:pt x="2635588" y="820611"/>
                </a:cubicBezTo>
                <a:cubicBezTo>
                  <a:pt x="2548326" y="862734"/>
                  <a:pt x="2475760" y="836211"/>
                  <a:pt x="2397683" y="829190"/>
                </a:cubicBezTo>
                <a:cubicBezTo>
                  <a:pt x="2238775" y="814759"/>
                  <a:pt x="2081241" y="790576"/>
                  <a:pt x="1921874" y="778877"/>
                </a:cubicBezTo>
                <a:cubicBezTo>
                  <a:pt x="1858036" y="774195"/>
                  <a:pt x="1789143" y="751964"/>
                  <a:pt x="1695450" y="782386"/>
                </a:cubicBezTo>
                <a:cubicBezTo>
                  <a:pt x="2119822" y="938012"/>
                  <a:pt x="2575423" y="928262"/>
                  <a:pt x="2954324" y="1120940"/>
                </a:cubicBezTo>
                <a:cubicBezTo>
                  <a:pt x="2938251" y="1139269"/>
                  <a:pt x="2856502" y="1191535"/>
                  <a:pt x="2890028" y="1195435"/>
                </a:cubicBezTo>
                <a:cubicBezTo>
                  <a:pt x="2984178" y="1206748"/>
                  <a:pt x="3067767" y="1244971"/>
                  <a:pt x="3153652" y="1276563"/>
                </a:cubicBezTo>
                <a:cubicBezTo>
                  <a:pt x="3190855" y="1290216"/>
                  <a:pt x="3235862" y="1308157"/>
                  <a:pt x="3218410" y="1356911"/>
                </a:cubicBezTo>
                <a:cubicBezTo>
                  <a:pt x="3186719" y="1370562"/>
                  <a:pt x="3163296" y="1351451"/>
                  <a:pt x="3137118" y="1349891"/>
                </a:cubicBezTo>
                <a:cubicBezTo>
                  <a:pt x="3110480" y="1348331"/>
                  <a:pt x="3050773" y="1358471"/>
                  <a:pt x="3067309" y="1365102"/>
                </a:cubicBezTo>
                <a:cubicBezTo>
                  <a:pt x="3142629" y="1395136"/>
                  <a:pt x="3007143" y="1467292"/>
                  <a:pt x="3096243" y="1467292"/>
                </a:cubicBezTo>
                <a:cubicBezTo>
                  <a:pt x="3245506" y="1467681"/>
                  <a:pt x="3324961" y="1595613"/>
                  <a:pt x="3468716" y="1599125"/>
                </a:cubicBezTo>
                <a:cubicBezTo>
                  <a:pt x="3491677" y="1599513"/>
                  <a:pt x="3502700" y="1622137"/>
                  <a:pt x="3502241" y="1642029"/>
                </a:cubicBezTo>
                <a:cubicBezTo>
                  <a:pt x="3502241" y="1665822"/>
                  <a:pt x="3481116" y="1670112"/>
                  <a:pt x="3457692" y="1672453"/>
                </a:cubicBezTo>
                <a:cubicBezTo>
                  <a:pt x="3421868" y="1675962"/>
                  <a:pt x="3384667" y="1642029"/>
                  <a:pt x="3337362" y="1688053"/>
                </a:cubicBezTo>
                <a:cubicBezTo>
                  <a:pt x="3422329" y="1714966"/>
                  <a:pt x="3507294" y="1741878"/>
                  <a:pt x="3505915" y="1834318"/>
                </a:cubicBezTo>
                <a:cubicBezTo>
                  <a:pt x="3505457" y="1859279"/>
                  <a:pt x="3540820" y="1868640"/>
                  <a:pt x="3567458" y="1874880"/>
                </a:cubicBezTo>
                <a:cubicBezTo>
                  <a:pt x="3611549" y="1885023"/>
                  <a:pt x="3648750" y="1902965"/>
                  <a:pt x="3672634" y="1937678"/>
                </a:cubicBezTo>
                <a:cubicBezTo>
                  <a:pt x="3672172" y="1944308"/>
                  <a:pt x="3671715" y="1951329"/>
                  <a:pt x="3674470" y="1956789"/>
                </a:cubicBezTo>
                <a:cubicBezTo>
                  <a:pt x="3666664" y="2040646"/>
                  <a:pt x="3602363" y="2038306"/>
                  <a:pt x="3531176" y="2024266"/>
                </a:cubicBezTo>
                <a:cubicBezTo>
                  <a:pt x="3446211" y="2007103"/>
                  <a:pt x="3362164" y="1975900"/>
                  <a:pt x="3272604" y="2005933"/>
                </a:cubicBezTo>
                <a:cubicBezTo>
                  <a:pt x="3398905" y="2046107"/>
                  <a:pt x="3536229" y="2049228"/>
                  <a:pt x="3654720" y="2106564"/>
                </a:cubicBezTo>
                <a:cubicBezTo>
                  <a:pt x="3221166" y="2117095"/>
                  <a:pt x="2838130" y="1936116"/>
                  <a:pt x="2417892" y="1866690"/>
                </a:cubicBezTo>
                <a:cubicBezTo>
                  <a:pt x="2432130" y="1913105"/>
                  <a:pt x="2466114" y="1922465"/>
                  <a:pt x="2496888" y="1929487"/>
                </a:cubicBezTo>
                <a:cubicBezTo>
                  <a:pt x="2652123" y="1964590"/>
                  <a:pt x="2788067" y="2034408"/>
                  <a:pt x="2929526" y="2094862"/>
                </a:cubicBezTo>
                <a:cubicBezTo>
                  <a:pt x="2987851" y="2119825"/>
                  <a:pt x="3030106" y="2144789"/>
                  <a:pt x="3052152" y="2198613"/>
                </a:cubicBezTo>
                <a:cubicBezTo>
                  <a:pt x="3071903" y="2247367"/>
                  <a:pt x="3110021" y="2269990"/>
                  <a:pt x="3180748" y="2255948"/>
                </a:cubicBezTo>
                <a:cubicBezTo>
                  <a:pt x="3238157" y="2244246"/>
                  <a:pt x="3301078" y="2250487"/>
                  <a:pt x="3361244" y="2254777"/>
                </a:cubicBezTo>
                <a:cubicBezTo>
                  <a:pt x="3430596" y="2259459"/>
                  <a:pt x="3508213" y="2314455"/>
                  <a:pt x="3489382" y="2342926"/>
                </a:cubicBezTo>
                <a:cubicBezTo>
                  <a:pt x="3457233" y="2391292"/>
                  <a:pt x="3403498" y="2367110"/>
                  <a:pt x="3355733" y="2361649"/>
                </a:cubicBezTo>
                <a:cubicBezTo>
                  <a:pt x="3301537" y="2355018"/>
                  <a:pt x="3200957" y="2341367"/>
                  <a:pt x="3199121" y="2347216"/>
                </a:cubicBezTo>
                <a:cubicBezTo>
                  <a:pt x="3163754" y="2468518"/>
                  <a:pt x="2914827" y="2362819"/>
                  <a:pt x="2861091" y="2351896"/>
                </a:cubicBezTo>
                <a:cubicBezTo>
                  <a:pt x="2794038" y="2338245"/>
                  <a:pt x="2731116" y="2363208"/>
                  <a:pt x="2667278" y="2369058"/>
                </a:cubicBezTo>
                <a:cubicBezTo>
                  <a:pt x="2610328" y="2374518"/>
                  <a:pt x="2288376" y="2391292"/>
                  <a:pt x="2221781" y="2339805"/>
                </a:cubicBezTo>
                <a:cubicBezTo>
                  <a:pt x="2212595" y="2379978"/>
                  <a:pt x="2231884" y="2396361"/>
                  <a:pt x="2247961" y="2414693"/>
                </a:cubicBezTo>
                <a:cubicBezTo>
                  <a:pt x="2270465" y="2440824"/>
                  <a:pt x="2274138" y="2459157"/>
                  <a:pt x="2231425" y="2479828"/>
                </a:cubicBezTo>
                <a:cubicBezTo>
                  <a:pt x="2109717" y="2539115"/>
                  <a:pt x="2111557" y="2541065"/>
                  <a:pt x="2224996" y="2621414"/>
                </a:cubicBezTo>
                <a:cubicBezTo>
                  <a:pt x="2230509" y="2624923"/>
                  <a:pt x="2228211" y="2636624"/>
                  <a:pt x="2229131" y="2644426"/>
                </a:cubicBezTo>
                <a:cubicBezTo>
                  <a:pt x="2199276" y="2656906"/>
                  <a:pt x="2164373" y="2625703"/>
                  <a:pt x="2129466" y="2659247"/>
                </a:cubicBezTo>
                <a:cubicBezTo>
                  <a:pt x="2281487" y="2806680"/>
                  <a:pt x="2513421" y="2842953"/>
                  <a:pt x="2723312" y="2953726"/>
                </a:cubicBezTo>
                <a:cubicBezTo>
                  <a:pt x="2553377" y="2990389"/>
                  <a:pt x="2451419" y="2862456"/>
                  <a:pt x="2326496" y="2878838"/>
                </a:cubicBezTo>
                <a:cubicBezTo>
                  <a:pt x="2264036" y="2919012"/>
                  <a:pt x="2449582" y="2983367"/>
                  <a:pt x="2272759" y="3002480"/>
                </a:cubicBezTo>
                <a:cubicBezTo>
                  <a:pt x="2349461" y="3037583"/>
                  <a:pt x="2406411" y="3071905"/>
                  <a:pt x="2459226" y="3112471"/>
                </a:cubicBezTo>
                <a:cubicBezTo>
                  <a:pt x="2553377" y="3185016"/>
                  <a:pt x="2571749" y="3232602"/>
                  <a:pt x="2528117" y="3330111"/>
                </a:cubicBezTo>
                <a:cubicBezTo>
                  <a:pt x="2499642" y="3394076"/>
                  <a:pt x="2457848" y="3452973"/>
                  <a:pt x="2494590" y="3529029"/>
                </a:cubicBezTo>
                <a:cubicBezTo>
                  <a:pt x="2520308" y="3581294"/>
                  <a:pt x="2510206" y="3615617"/>
                  <a:pt x="2414677" y="3592215"/>
                </a:cubicBezTo>
                <a:cubicBezTo>
                  <a:pt x="2311799" y="3567251"/>
                  <a:pt x="2273221" y="3614057"/>
                  <a:pt x="2298940" y="3705716"/>
                </a:cubicBezTo>
                <a:cubicBezTo>
                  <a:pt x="2315473" y="3764612"/>
                  <a:pt x="2298020" y="3782553"/>
                  <a:pt x="2227294" y="3775921"/>
                </a:cubicBezTo>
                <a:cubicBezTo>
                  <a:pt x="2149215" y="3768512"/>
                  <a:pt x="2074811" y="3729898"/>
                  <a:pt x="1978366" y="3748620"/>
                </a:cubicBezTo>
                <a:cubicBezTo>
                  <a:pt x="2055522" y="3855492"/>
                  <a:pt x="2220403" y="3825068"/>
                  <a:pt x="2310421" y="3926868"/>
                </a:cubicBezTo>
                <a:cubicBezTo>
                  <a:pt x="2202950" y="3927259"/>
                  <a:pt x="2120739" y="3926868"/>
                  <a:pt x="2041285" y="3904635"/>
                </a:cubicBezTo>
                <a:cubicBezTo>
                  <a:pt x="2008216" y="3895664"/>
                  <a:pt x="1971934" y="3886305"/>
                  <a:pt x="1953565" y="3917116"/>
                </a:cubicBezTo>
                <a:cubicBezTo>
                  <a:pt x="1931978" y="3954170"/>
                  <a:pt x="1976527" y="3968211"/>
                  <a:pt x="2003623" y="3974842"/>
                </a:cubicBezTo>
                <a:cubicBezTo>
                  <a:pt x="2079866" y="3993563"/>
                  <a:pt x="2138192" y="4038028"/>
                  <a:pt x="2201114" y="4072742"/>
                </a:cubicBezTo>
                <a:cubicBezTo>
                  <a:pt x="2339356" y="4148800"/>
                  <a:pt x="2490917" y="4212375"/>
                  <a:pt x="2608032" y="4337967"/>
                </a:cubicBezTo>
                <a:cubicBezTo>
                  <a:pt x="2460606" y="4305983"/>
                  <a:pt x="2350838" y="4231487"/>
                  <a:pt x="2213973" y="4216277"/>
                </a:cubicBezTo>
                <a:cubicBezTo>
                  <a:pt x="2332467" y="4330557"/>
                  <a:pt x="2484945" y="4405834"/>
                  <a:pt x="2629158" y="4488911"/>
                </a:cubicBezTo>
                <a:cubicBezTo>
                  <a:pt x="2670494" y="4512315"/>
                  <a:pt x="2712289" y="4528306"/>
                  <a:pt x="2721471" y="4579399"/>
                </a:cubicBezTo>
                <a:cubicBezTo>
                  <a:pt x="2739385" y="4678470"/>
                  <a:pt x="2793121" y="4760378"/>
                  <a:pt x="2907939" y="4804062"/>
                </a:cubicBezTo>
                <a:cubicBezTo>
                  <a:pt x="2908859" y="4804452"/>
                  <a:pt x="2902428" y="4819274"/>
                  <a:pt x="2898753" y="4829414"/>
                </a:cubicBezTo>
                <a:cubicBezTo>
                  <a:pt x="2828485" y="4832536"/>
                  <a:pt x="2772912" y="4774028"/>
                  <a:pt x="2683352" y="4793141"/>
                </a:cubicBezTo>
                <a:cubicBezTo>
                  <a:pt x="2769239" y="4872708"/>
                  <a:pt x="2840885" y="4944087"/>
                  <a:pt x="2962594" y="4981920"/>
                </a:cubicBezTo>
                <a:cubicBezTo>
                  <a:pt x="3059960" y="5011952"/>
                  <a:pt x="3180289" y="5029503"/>
                  <a:pt x="3251019" y="5127012"/>
                </a:cubicBezTo>
                <a:cubicBezTo>
                  <a:pt x="3168808" y="5146126"/>
                  <a:pt x="3107723" y="5121944"/>
                  <a:pt x="3046180" y="5104781"/>
                </a:cubicBezTo>
                <a:cubicBezTo>
                  <a:pt x="2952030" y="5078258"/>
                  <a:pt x="2858796" y="5048226"/>
                  <a:pt x="2764646" y="5021703"/>
                </a:cubicBezTo>
                <a:cubicBezTo>
                  <a:pt x="2728821" y="5011563"/>
                  <a:pt x="2689782" y="5004540"/>
                  <a:pt x="2666820" y="5052905"/>
                </a:cubicBezTo>
                <a:cubicBezTo>
                  <a:pt x="2786691" y="5063047"/>
                  <a:pt x="2858337" y="5128575"/>
                  <a:pt x="2933657" y="5190198"/>
                </a:cubicBezTo>
                <a:cubicBezTo>
                  <a:pt x="2975911" y="5224912"/>
                  <a:pt x="3010358" y="5271328"/>
                  <a:pt x="3086598" y="5253776"/>
                </a:cubicBezTo>
                <a:cubicBezTo>
                  <a:pt x="3126554" y="5244415"/>
                  <a:pt x="3151814" y="5270547"/>
                  <a:pt x="3147680" y="5302531"/>
                </a:cubicBezTo>
                <a:cubicBezTo>
                  <a:pt x="3132525" y="5415251"/>
                  <a:pt x="3225759" y="5454645"/>
                  <a:pt x="3322204" y="5476487"/>
                </a:cubicBezTo>
                <a:cubicBezTo>
                  <a:pt x="3504998" y="5517440"/>
                  <a:pt x="3657018" y="5613779"/>
                  <a:pt x="3834758" y="5666434"/>
                </a:cubicBezTo>
                <a:cubicBezTo>
                  <a:pt x="4007445" y="5717529"/>
                  <a:pt x="4141095" y="5838830"/>
                  <a:pt x="4314240" y="5902409"/>
                </a:cubicBezTo>
                <a:cubicBezTo>
                  <a:pt x="4439624" y="5948433"/>
                  <a:pt x="4559494" y="6007718"/>
                  <a:pt x="4688552" y="6049453"/>
                </a:cubicBezTo>
                <a:cubicBezTo>
                  <a:pt x="4993968" y="6148131"/>
                  <a:pt x="5305360" y="6227308"/>
                  <a:pt x="5634660" y="6238620"/>
                </a:cubicBezTo>
                <a:cubicBezTo>
                  <a:pt x="5906549" y="6247590"/>
                  <a:pt x="8264931" y="6239010"/>
                  <a:pt x="9222980" y="4955397"/>
                </a:cubicBezTo>
                <a:cubicBezTo>
                  <a:pt x="9241350" y="4949155"/>
                  <a:pt x="9262017" y="4932775"/>
                  <a:pt x="9268448" y="4917173"/>
                </a:cubicBezTo>
                <a:cubicBezTo>
                  <a:pt x="9299220" y="4844235"/>
                  <a:pt x="9374540" y="4812644"/>
                  <a:pt x="9442512" y="4773251"/>
                </a:cubicBezTo>
                <a:cubicBezTo>
                  <a:pt x="9502220" y="4738536"/>
                  <a:pt x="9565600" y="4702263"/>
                  <a:pt x="9590400" y="4643756"/>
                </a:cubicBezTo>
                <a:cubicBezTo>
                  <a:pt x="9623008" y="4565749"/>
                  <a:pt x="9530236" y="4629716"/>
                  <a:pt x="9513242" y="4600073"/>
                </a:cubicBezTo>
                <a:cubicBezTo>
                  <a:pt x="9548605" y="4559509"/>
                  <a:pt x="9603261" y="4522454"/>
                  <a:pt x="9617498" y="4476430"/>
                </a:cubicBezTo>
                <a:cubicBezTo>
                  <a:pt x="9669394" y="4310276"/>
                  <a:pt x="9781460" y="4189364"/>
                  <a:pt x="9949094" y="4095364"/>
                </a:cubicBezTo>
                <a:cubicBezTo>
                  <a:pt x="9997318" y="4068452"/>
                  <a:pt x="10029007" y="4019306"/>
                  <a:pt x="10094686" y="4011507"/>
                </a:cubicBezTo>
                <a:cubicBezTo>
                  <a:pt x="10240735" y="3994345"/>
                  <a:pt x="10194808" y="3860171"/>
                  <a:pt x="10271967" y="3800497"/>
                </a:cubicBezTo>
                <a:cubicBezTo>
                  <a:pt x="10286662" y="3789184"/>
                  <a:pt x="10299980" y="3766953"/>
                  <a:pt x="10297226" y="3751742"/>
                </a:cubicBezTo>
                <a:cubicBezTo>
                  <a:pt x="10293091" y="3729898"/>
                  <a:pt x="10275639" y="3709227"/>
                  <a:pt x="10260943" y="3689723"/>
                </a:cubicBezTo>
                <a:cubicBezTo>
                  <a:pt x="10245786" y="3670222"/>
                  <a:pt x="10222825" y="3653061"/>
                  <a:pt x="10233847" y="3627319"/>
                </a:cubicBezTo>
                <a:cubicBezTo>
                  <a:pt x="10238437" y="3616788"/>
                  <a:pt x="10235225" y="3580125"/>
                  <a:pt x="10269209" y="3608986"/>
                </a:cubicBezTo>
                <a:cubicBezTo>
                  <a:pt x="10362443" y="3688165"/>
                  <a:pt x="10416637" y="3613279"/>
                  <a:pt x="10496550" y="3577393"/>
                </a:cubicBezTo>
                <a:cubicBezTo>
                  <a:pt x="10432253" y="3540340"/>
                  <a:pt x="10374383" y="3514208"/>
                  <a:pt x="10364738" y="3458823"/>
                </a:cubicBezTo>
                <a:cubicBezTo>
                  <a:pt x="10344991" y="3344542"/>
                  <a:pt x="10260485" y="3292277"/>
                  <a:pt x="10132346" y="3282137"/>
                </a:cubicBezTo>
                <a:cubicBezTo>
                  <a:pt x="10179650" y="3171757"/>
                  <a:pt x="10179650" y="3171757"/>
                  <a:pt x="10026712" y="3156543"/>
                </a:cubicBezTo>
                <a:cubicBezTo>
                  <a:pt x="10085499" y="3086337"/>
                  <a:pt x="10085499" y="3068396"/>
                  <a:pt x="10014312" y="3044213"/>
                </a:cubicBezTo>
                <a:cubicBezTo>
                  <a:pt x="9945880" y="3021201"/>
                  <a:pt x="9870100" y="3013401"/>
                  <a:pt x="9806718" y="2977907"/>
                </a:cubicBezTo>
                <a:cubicBezTo>
                  <a:pt x="9865047" y="2888199"/>
                  <a:pt x="9881580" y="2784060"/>
                  <a:pt x="10001912" y="2740374"/>
                </a:cubicBezTo>
                <a:cubicBezTo>
                  <a:pt x="10020741" y="2733743"/>
                  <a:pt x="10033600" y="2706830"/>
                  <a:pt x="10021662" y="2691231"/>
                </a:cubicBezTo>
                <a:cubicBezTo>
                  <a:pt x="9978030" y="2634675"/>
                  <a:pt x="10040492" y="2527414"/>
                  <a:pt x="9904546" y="2515322"/>
                </a:cubicBezTo>
                <a:cubicBezTo>
                  <a:pt x="9887552" y="2514152"/>
                  <a:pt x="9871936" y="2502450"/>
                  <a:pt x="9885256" y="2487240"/>
                </a:cubicBezTo>
                <a:cubicBezTo>
                  <a:pt x="9931184" y="2434196"/>
                  <a:pt x="9875611" y="2437706"/>
                  <a:pt x="9842085" y="2431074"/>
                </a:cubicBezTo>
                <a:cubicBezTo>
                  <a:pt x="9801668" y="2422884"/>
                  <a:pt x="9755740" y="2446287"/>
                  <a:pt x="9718078" y="2417424"/>
                </a:cubicBezTo>
                <a:cubicBezTo>
                  <a:pt x="9726806" y="2386999"/>
                  <a:pt x="9759413" y="2387390"/>
                  <a:pt x="9782378" y="2377641"/>
                </a:cubicBezTo>
                <a:cubicBezTo>
                  <a:pt x="9849430" y="2349558"/>
                  <a:pt x="9904086" y="2316013"/>
                  <a:pt x="9907302" y="2243078"/>
                </a:cubicBezTo>
                <a:cubicBezTo>
                  <a:pt x="9909596" y="2184182"/>
                  <a:pt x="9916946" y="2132305"/>
                  <a:pt x="9824171" y="2114365"/>
                </a:cubicBezTo>
                <a:cubicBezTo>
                  <a:pt x="9785593" y="2106953"/>
                  <a:pt x="9796616" y="2064440"/>
                  <a:pt x="9818662" y="2043377"/>
                </a:cubicBezTo>
                <a:cubicBezTo>
                  <a:pt x="9858160" y="2005933"/>
                  <a:pt x="9890766" y="1956008"/>
                  <a:pt x="9958740" y="1952499"/>
                </a:cubicBezTo>
                <a:cubicBezTo>
                  <a:pt x="10000075" y="1950158"/>
                  <a:pt x="10031764" y="1934556"/>
                  <a:pt x="10064374" y="1916615"/>
                </a:cubicBezTo>
                <a:cubicBezTo>
                  <a:pt x="10087795" y="1903743"/>
                  <a:pt x="10115810" y="1892823"/>
                  <a:pt x="10113055" y="1865131"/>
                </a:cubicBezTo>
                <a:cubicBezTo>
                  <a:pt x="10110302" y="1838607"/>
                  <a:pt x="10083203" y="1827686"/>
                  <a:pt x="10055646" y="1822227"/>
                </a:cubicBezTo>
                <a:cubicBezTo>
                  <a:pt x="9963792" y="1804675"/>
                  <a:pt x="9877448" y="1778933"/>
                  <a:pt x="9800748" y="1720036"/>
                </a:cubicBezTo>
                <a:cubicBezTo>
                  <a:pt x="9851726" y="1688834"/>
                  <a:pt x="9900410" y="1666211"/>
                  <a:pt x="9938071" y="1634617"/>
                </a:cubicBezTo>
                <a:cubicBezTo>
                  <a:pt x="10029007" y="1558172"/>
                  <a:pt x="9258802" y="1317517"/>
                  <a:pt x="9220224" y="1231709"/>
                </a:cubicBezTo>
                <a:cubicBezTo>
                  <a:pt x="9208284" y="1205187"/>
                  <a:pt x="9167410" y="1177883"/>
                  <a:pt x="9133419" y="1170083"/>
                </a:cubicBezTo>
                <a:cubicBezTo>
                  <a:pt x="8974052" y="1133420"/>
                  <a:pt x="8835810" y="1051123"/>
                  <a:pt x="8672768" y="1020699"/>
                </a:cubicBezTo>
                <a:cubicBezTo>
                  <a:pt x="8518912" y="991837"/>
                  <a:pt x="8367350" y="953222"/>
                  <a:pt x="8198797" y="915000"/>
                </a:cubicBezTo>
                <a:cubicBezTo>
                  <a:pt x="8302134" y="819048"/>
                  <a:pt x="8485382" y="830361"/>
                  <a:pt x="8528095" y="691898"/>
                </a:cubicBezTo>
                <a:cubicBezTo>
                  <a:pt x="8361379" y="656013"/>
                  <a:pt x="8185937" y="696968"/>
                  <a:pt x="8025190" y="640021"/>
                </a:cubicBezTo>
                <a:cubicBezTo>
                  <a:pt x="8011411" y="634954"/>
                  <a:pt x="7992579" y="640021"/>
                  <a:pt x="7976047" y="641584"/>
                </a:cubicBezTo>
                <a:cubicBezTo>
                  <a:pt x="7644909" y="672005"/>
                  <a:pt x="7315149" y="645484"/>
                  <a:pt x="6988604" y="607260"/>
                </a:cubicBezTo>
                <a:cubicBezTo>
                  <a:pt x="6518305" y="552656"/>
                  <a:pt x="6046170" y="517941"/>
                  <a:pt x="5573116" y="493368"/>
                </a:cubicBezTo>
                <a:cubicBezTo>
                  <a:pt x="5182272" y="473086"/>
                  <a:pt x="4790511" y="464116"/>
                  <a:pt x="4401503" y="425112"/>
                </a:cubicBezTo>
                <a:cubicBezTo>
                  <a:pt x="3985401" y="383379"/>
                  <a:pt x="3569756" y="336184"/>
                  <a:pt x="3154109" y="292499"/>
                </a:cubicBezTo>
                <a:cubicBezTo>
                  <a:pt x="3135280" y="290549"/>
                  <a:pt x="3114499" y="284406"/>
                  <a:pt x="3094406" y="2839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1E7645F-7362-4690-8D89-A7C77D610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708" y="1201003"/>
            <a:ext cx="5522234" cy="4813298"/>
          </a:xfrm>
          <a:prstGeom prst="rect">
            <a:avLst/>
          </a:prstGeom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FD702C25-EA94-4ED4-B5CE-9109085AF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1BD77E7-44D2-4AC1-BA2B-DDA6256DB081}" type="slidenum">
              <a:rPr lang="pl-PL" smtClean="0"/>
              <a:pPr>
                <a:spcAft>
                  <a:spcPts val="600"/>
                </a:spcAft>
              </a:pPr>
              <a:t>21</a:t>
            </a:fld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BFF8412-4CA5-42D7-BDFE-92407AF0F50C}"/>
              </a:ext>
            </a:extLst>
          </p:cNvPr>
          <p:cNvSpPr txBox="1"/>
          <p:nvPr/>
        </p:nvSpPr>
        <p:spPr>
          <a:xfrm>
            <a:off x="365760" y="1357460"/>
            <a:ext cx="27073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70C0"/>
                </a:solidFill>
              </a:rPr>
              <a:t>U S T AWA </a:t>
            </a:r>
            <a:br>
              <a:rPr lang="pl-PL" dirty="0">
                <a:solidFill>
                  <a:srgbClr val="0070C0"/>
                </a:solidFill>
              </a:rPr>
            </a:br>
            <a:r>
              <a:rPr lang="pl-PL" dirty="0">
                <a:solidFill>
                  <a:srgbClr val="0070C0"/>
                </a:solidFill>
              </a:rPr>
              <a:t>z dnia 7 czerwca 2001 r. </a:t>
            </a:r>
            <a:br>
              <a:rPr lang="pl-PL" dirty="0">
                <a:solidFill>
                  <a:srgbClr val="0070C0"/>
                </a:solidFill>
              </a:rPr>
            </a:br>
            <a:r>
              <a:rPr lang="pl-PL" dirty="0">
                <a:solidFill>
                  <a:srgbClr val="0070C0"/>
                </a:solidFill>
              </a:rPr>
              <a:t>o zbiorowym zaopatrzeniu w wodę i zbiorowym odprowadzaniu ścieków.</a:t>
            </a:r>
          </a:p>
        </p:txBody>
      </p:sp>
    </p:spTree>
    <p:extLst>
      <p:ext uri="{BB962C8B-B14F-4D97-AF65-F5344CB8AC3E}">
        <p14:creationId xmlns:p14="http://schemas.microsoft.com/office/powerpoint/2010/main" val="2892503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14A3703-6674-4717-8843-0FE5FCD99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pl-PL" sz="4800"/>
              <a:t>Zwiększenie długości sieci: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551A693-7794-4AA8-B67D-A51DFF2FA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r>
              <a:rPr lang="pl-PL" sz="2400"/>
              <a:t>Wodociągowa z 240 metrów zgłaszanych w 2016 do 547,5 metra;</a:t>
            </a:r>
          </a:p>
          <a:p>
            <a:endParaRPr lang="pl-PL" sz="2400"/>
          </a:p>
          <a:p>
            <a:r>
              <a:rPr lang="pl-PL" sz="2400"/>
              <a:t>Sanitarna z 240 metrów zgłaszanych w 2016 roku do 1 145 metrów ujętych w WPRiM przez Aquanet.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644EF45-2F37-448C-8D38-02DBD859C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1BD77E7-44D2-4AC1-BA2B-DDA6256DB081}" type="slidenum">
              <a:rPr lang="pl-PL" smtClean="0"/>
              <a:pPr>
                <a:spcAft>
                  <a:spcPts val="600"/>
                </a:spcAft>
              </a:pPr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00423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F6CA468-09BD-4D3B-BC97-F9B989F44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1BD77E7-44D2-4AC1-BA2B-DDA6256DB081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13D319A7-7AAB-4967-8228-9B0F3C974E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3549" y="643467"/>
            <a:ext cx="10184902" cy="5571065"/>
          </a:xfrm>
          <a:prstGeom prst="rect">
            <a:avLst/>
          </a:prstGeom>
          <a:ln>
            <a:noFill/>
          </a:ln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120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6B3A118-1EA0-496D-81BF-8BD4E1E2E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Treść zawiadomienia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967A9AE3-212C-42E5-9FD6-80173D2FBE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2435794"/>
            <a:ext cx="10905066" cy="287306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689D668-6430-4140-8305-D94DC06E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1BD77E7-44D2-4AC1-BA2B-DDA6256DB081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2972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6906711-0AFB-47DD-A4B6-4E94B38B8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A91F649-894C-41F6-A21D-3D1AC558E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54856DE-E76A-443C-9CEC-D2060E3B2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390525"/>
            <a:ext cx="10909640" cy="15103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Artykuł 231 Kodeksu Karnego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56037404-66BD-46B5-9323-1B5313196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1753266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F167469-ED5A-4213-AE5C-9A4B1AD1D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177" y="3555229"/>
            <a:ext cx="10118598" cy="2043178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84AA824-40C5-4A3E-BA54-2D76AEBFB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1BD77E7-44D2-4AC1-BA2B-DDA6256DB081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0752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6906711-0AFB-47DD-A4B6-4E94B38B8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A91F649-894C-41F6-A21D-3D1AC558E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54856DE-E76A-443C-9CEC-D2060E3B2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390525"/>
            <a:ext cx="10909640" cy="15103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Artykuł 296 Kodeksu Karnego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56037404-66BD-46B5-9323-1B5313196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1753266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3739DEB-BA67-42DD-B615-4DB64765B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7292" y="3067050"/>
            <a:ext cx="6354367" cy="3019537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84AA824-40C5-4A3E-BA54-2D76AEBFB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1BD77E7-44D2-4AC1-BA2B-DDA6256DB081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3799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5BFBFA9-823D-4E37-B61C-B2D0A574B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791" y="914400"/>
            <a:ext cx="6198217" cy="4968819"/>
          </a:xfrm>
          <a:prstGeom prst="rect">
            <a:avLst/>
          </a:prstGeom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26EED8FA-8EDE-40A7-84F3-03F24550D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1BD77E7-44D2-4AC1-BA2B-DDA6256DB081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7223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456C830-176A-489D-A322-2670FDBA4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77E7-44D2-4AC1-BA2B-DDA6256DB081}" type="slidenum">
              <a:rPr lang="pl-PL" smtClean="0"/>
              <a:t>28</a:t>
            </a:fld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E35D522-6ADF-44E0-8295-84B7676B8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496" y="757119"/>
            <a:ext cx="10873757" cy="107800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07744B4-1C69-499B-9107-6788F7D5D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759" y="2526204"/>
            <a:ext cx="7866509" cy="107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025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90F4848-553D-4CDF-A95A-D7328FC17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l-PL" sz="4600"/>
              <a:t>I OSK 2006/11 – Wyrok NSA z 2012-01-11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9E1A464-D165-4009-9566-1E7DB33EF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fontAlgn="base"/>
            <a:r>
              <a:rPr lang="pl-PL" sz="1900" b="0" i="0">
                <a:effectLst/>
              </a:rPr>
              <a:t>Przepis art. 25a został wprowadzony do ustawy o samorządzie gminnym nowelą z dnia 11 kwietnia 2001 r. (Dz. U. Nr 45, poz. 497 ze zm.) wraz z innymi przepisami mającymi charakter antykorupcyjny.</a:t>
            </a:r>
          </a:p>
          <a:p>
            <a:pPr fontAlgn="base"/>
            <a:r>
              <a:rPr lang="pl-PL" sz="1900" b="0" i="0">
                <a:effectLst/>
              </a:rPr>
              <a:t>Celem wprowadzenia tego przepisu do ustawy o samorządzie gminnym było zapobieżenie sytuacjom kiedy mandat radnego może być wykorzystywany w celach prywatnych przez radego, niezależnie od tego, czy wynikiem tego będzie osiągnięcie korzyści majątkowej, czy też będzie chodziło o korzyść innego rodzaju.</a:t>
            </a:r>
          </a:p>
          <a:p>
            <a:pPr fontAlgn="base"/>
            <a:r>
              <a:rPr lang="pl-PL" sz="1900" b="0" i="0">
                <a:effectLst/>
              </a:rPr>
              <a:t>Przesłanką wyłączenia radnego z głosowania nie jest wyłącznie istnienie konfliktu interesów, gdyż radny winien wyłączyć się także wówczas, gdy jego interes prawny będzie zbieżny z interesem gminy.</a:t>
            </a:r>
          </a:p>
          <a:p>
            <a:pPr fontAlgn="base"/>
            <a:r>
              <a:rPr lang="pl-PL" sz="1900" b="0" i="0">
                <a:effectLst/>
              </a:rPr>
              <a:t>Trafnie Wojewódzki Sąd Administracyjny w Bydgoszczy odczytał cel omawianej regulacji jako gwarantującej uczciwe sprawowanie przez radnego mandatu i wykluczenie sytuacji do wykorzystania mandatu do własnych korzyści. </a:t>
            </a:r>
          </a:p>
          <a:p>
            <a:pPr fontAlgn="base"/>
            <a:r>
              <a:rPr lang="pl-PL" sz="1900" b="0" i="0">
                <a:effectLst/>
              </a:rPr>
              <a:t>W doktrynie przyjmuje się, że interes prawny w danej sprawie zachodzi wtedy, gdy sposób jej załatwienia ma skutek dla sfery stosunków prawnych danej osoby, choćby nie była ona bezpośrednio uczestnikiem tej sprawy.</a:t>
            </a:r>
          </a:p>
          <a:p>
            <a:endParaRPr lang="pl-PL" sz="190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0209C0B-9673-4C4D-A8A6-90BD79720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1BD77E7-44D2-4AC1-BA2B-DDA6256DB081}" type="slidenum">
              <a:rPr lang="pl-PL" smtClean="0"/>
              <a:pPr>
                <a:spcAft>
                  <a:spcPts val="600"/>
                </a:spcAft>
              </a:pPr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9173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8B6D842-5071-4258-B6A5-FAB569835B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04" r="1" b="1"/>
          <a:stretch/>
        </p:blipFill>
        <p:spPr>
          <a:xfrm>
            <a:off x="329316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881766F2-B902-4CC1-871C-87251F67F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77E7-44D2-4AC1-BA2B-DDA6256DB081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36222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1A7FACA-3CB3-4E45-8804-A16244A14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578" y="2600061"/>
            <a:ext cx="9664846" cy="1479694"/>
          </a:xfrm>
          <a:prstGeom prst="rect">
            <a:avLst/>
          </a:prstGeo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68EBF428-0E65-4B35-BFDD-4360EC1A1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624" y="6382512"/>
            <a:ext cx="685800" cy="320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1BD77E7-44D2-4AC1-BA2B-DDA6256DB081}" type="slidenum">
              <a:rPr lang="pl-PL" smtClean="0"/>
              <a:pPr>
                <a:spcAft>
                  <a:spcPts val="600"/>
                </a:spcAft>
              </a:pPr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2703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48A72430-E385-45F8-A335-770D3D1E3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8445C7EE-0E0D-428C-9F90-A76B3DBAF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77E7-44D2-4AC1-BA2B-DDA6256DB081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8174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lowchart: Document 12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D51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BE2EDA34-EF52-485F-9419-E72CF3B9F2BE}"/>
              </a:ext>
            </a:extLst>
          </p:cNvPr>
          <p:cNvSpPr txBox="1"/>
          <p:nvPr/>
        </p:nvSpPr>
        <p:spPr>
          <a:xfrm>
            <a:off x="842096" y="406833"/>
            <a:ext cx="2840182" cy="2371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Obowiązujące</a:t>
            </a:r>
            <a:r>
              <a:rPr lang="en-US" sz="2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 </a:t>
            </a:r>
            <a:br>
              <a:rPr lang="pl-PL" sz="2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pl-PL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Studium Uwarunkowań i Kierunków Zagospodarowania Przestrzennego Gminy Mosina, uchwalone Uchwałą Nr LVI/386/10 Rady Miejskiej w Mosinie z dnia 25 lutego 2010 r. </a:t>
            </a:r>
            <a:endParaRPr lang="en-US" sz="22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0C01CE4-AEC4-4883-AC4E-6F077E328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288" y="640080"/>
            <a:ext cx="5048827" cy="5578816"/>
          </a:xfrm>
          <a:prstGeom prst="rect">
            <a:avLst/>
          </a:prstGeom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A030B65A-1F8D-4B43-AD9B-234FC511E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77E7-44D2-4AC1-BA2B-DDA6256DB081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8288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14FE02-36EE-49EE-9A38-6F46BC8D1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Zaznaczony teren – beneficjent inwestycji</a:t>
            </a: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7849B12-F8A1-49F2-A65C-756FD50D04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3763" y="1690688"/>
            <a:ext cx="8888036" cy="4351338"/>
          </a:xfr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4A959952-8DCB-41B1-ACEF-0D3466EC0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77E7-44D2-4AC1-BA2B-DDA6256DB081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9072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81DDC0B7-3464-4F33-9F2D-83313CD85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044" y="622853"/>
            <a:ext cx="8032096" cy="6122504"/>
          </a:xfrm>
          <a:prstGeom prst="rect">
            <a:avLst/>
          </a:prstGeo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A42D5724-163C-4491-B0E2-B996ECF22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77E7-44D2-4AC1-BA2B-DDA6256DB081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0294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AE206045-5B9C-4C59-9B3F-11D53617F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011" y="556592"/>
            <a:ext cx="7684067" cy="6139720"/>
          </a:xfrm>
          <a:prstGeom prst="rect">
            <a:avLst/>
          </a:prstGeo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707182F5-714B-44C8-8C67-FB2D33D63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77E7-44D2-4AC1-BA2B-DDA6256DB081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1309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B0D493C-03B3-4C03-96DE-D84719BA7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493" y="628259"/>
            <a:ext cx="9202067" cy="6059144"/>
          </a:xfrm>
          <a:prstGeom prst="rect">
            <a:avLst/>
          </a:prstGeom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5049BE72-DA6D-4437-8D58-D949ADA0E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77E7-44D2-4AC1-BA2B-DDA6256DB081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022490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1207</TotalTime>
  <Words>793</Words>
  <Application>Microsoft Office PowerPoint</Application>
  <PresentationFormat>Panoramiczny</PresentationFormat>
  <Paragraphs>77</Paragraphs>
  <Slides>30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Motyw pakietu Office</vt:lpstr>
      <vt:lpstr>Wyniki kontroli nadzwyczajnej </vt:lpstr>
      <vt:lpstr>Prezentacja programu PowerPoint</vt:lpstr>
      <vt:lpstr>Prezentacja programu PowerPoint</vt:lpstr>
      <vt:lpstr>Prezentacja programu PowerPoint</vt:lpstr>
      <vt:lpstr>Prezentacja programu PowerPoint</vt:lpstr>
      <vt:lpstr>Zaznaczony teren – beneficjent inwestycji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Zmiana przeznaczenia terenu planowana w projekcie nowego (projektu wyłożonego we wrześniu 2018 roku) Studium dla Gminy Mosina</vt:lpstr>
      <vt:lpstr>Uwagi właściciela działki do projektu Studium …</vt:lpstr>
      <vt:lpstr>Prezentacja programu PowerPoint</vt:lpstr>
      <vt:lpstr>Prezentacja programu PowerPoint</vt:lpstr>
      <vt:lpstr>Kontrola działalności burmistrza przez Komisję Rewizyjną</vt:lpstr>
      <vt:lpstr>Wnioski:</vt:lpstr>
      <vt:lpstr>Wnioski cd:</vt:lpstr>
      <vt:lpstr>Wnioski cd:</vt:lpstr>
      <vt:lpstr>Prezentacja programu PowerPoint</vt:lpstr>
      <vt:lpstr>Prezentacja programu PowerPoint</vt:lpstr>
      <vt:lpstr>Zwiększenie długości sieci:</vt:lpstr>
      <vt:lpstr>Prezentacja programu PowerPoint</vt:lpstr>
      <vt:lpstr>Treść zawiadomienia</vt:lpstr>
      <vt:lpstr>Artykuł 231 Kodeksu Karnego</vt:lpstr>
      <vt:lpstr>Artykuł 296 Kodeksu Karnego</vt:lpstr>
      <vt:lpstr>Prezentacja programu PowerPoint</vt:lpstr>
      <vt:lpstr>Prezentacja programu PowerPoint</vt:lpstr>
      <vt:lpstr>I OSK 2006/11 – Wyrok NSA z 2012-01-11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Andrzej Raźny</dc:creator>
  <cp:lastModifiedBy>Andrzej Raźny</cp:lastModifiedBy>
  <cp:revision>48</cp:revision>
  <cp:lastPrinted>2021-08-12T12:04:50Z</cp:lastPrinted>
  <dcterms:created xsi:type="dcterms:W3CDTF">2021-07-08T11:57:05Z</dcterms:created>
  <dcterms:modified xsi:type="dcterms:W3CDTF">2021-08-12T12:14:40Z</dcterms:modified>
</cp:coreProperties>
</file>