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3648" r:id="rId1"/>
    <p:sldMasterId id="2147483660" r:id="rId2"/>
  </p:sldMasterIdLst>
  <p:sldIdLst>
    <p:sldId id="256" r:id="rId3"/>
    <p:sldId id="259" r:id="rId4"/>
    <p:sldId id="260" r:id="rId5"/>
    <p:sldId id="261" r:id="rId6"/>
    <p:sldId id="262" r:id="rId7"/>
    <p:sldId id="263" r:id="rId8"/>
    <p:sldId id="264" r:id="rId9"/>
    <p:sldId id="277" r:id="rId10"/>
    <p:sldId id="278" r:id="rId11"/>
    <p:sldId id="286" r:id="rId12"/>
    <p:sldId id="285" r:id="rId13"/>
    <p:sldId id="282" r:id="rId14"/>
    <p:sldId id="283" r:id="rId15"/>
    <p:sldId id="284" r:id="rId16"/>
    <p:sldId id="265" r:id="rId17"/>
    <p:sldId id="266" r:id="rId18"/>
    <p:sldId id="288" r:id="rId19"/>
    <p:sldId id="287" r:id="rId20"/>
    <p:sldId id="268" r:id="rId21"/>
    <p:sldId id="289" r:id="rId22"/>
    <p:sldId id="269" r:id="rId23"/>
    <p:sldId id="290" r:id="rId24"/>
    <p:sldId id="270" r:id="rId25"/>
    <p:sldId id="310" r:id="rId26"/>
    <p:sldId id="311" r:id="rId27"/>
    <p:sldId id="312" r:id="rId28"/>
    <p:sldId id="293" r:id="rId29"/>
    <p:sldId id="257" r:id="rId30"/>
    <p:sldId id="295" r:id="rId31"/>
    <p:sldId id="258" r:id="rId32"/>
    <p:sldId id="297" r:id="rId33"/>
    <p:sldId id="299" r:id="rId34"/>
    <p:sldId id="301" r:id="rId35"/>
    <p:sldId id="303" r:id="rId36"/>
    <p:sldId id="305" r:id="rId37"/>
    <p:sldId id="307" r:id="rId38"/>
    <p:sldId id="309" r:id="rId39"/>
    <p:sldId id="272" r:id="rId40"/>
  </p:sldIdLst>
  <p:sldSz cx="12192000" cy="6858000"/>
  <p:notesSz cx="6797675" cy="9926638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60" autoAdjust="0"/>
    <p:restoredTop sz="94660"/>
  </p:normalViewPr>
  <p:slideViewPr>
    <p:cSldViewPr snapToGrid="0">
      <p:cViewPr varScale="1">
        <p:scale>
          <a:sx n="76" d="100"/>
          <a:sy n="76" d="100"/>
        </p:scale>
        <p:origin x="132" y="7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FB39D82-AC93-4ACA-A41C-75173DB0BE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EA189567-EEDF-487C-83ED-7284B701FC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8C75C0D8-2249-40CB-8CFD-8776472333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3E9E5-0883-4001-9AA5-4C42EA385FDF}" type="datetimeFigureOut">
              <a:rPr lang="pl-PL" smtClean="0"/>
              <a:pPr/>
              <a:t>05.08.2021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B4B8981C-7C09-433A-8C2C-71C86ACDE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E64334E4-4719-47DD-ACDE-6A67E0E70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BD2E0-BBBA-425A-B84A-4EFA28ED5A3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290569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1307DFE-AB7D-4545-A30D-C8D6B4415C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139D7788-6B39-406D-9FF8-22B463A95D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56B9D6DA-BF1C-4B03-9C66-3985C79990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3E9E5-0883-4001-9AA5-4C42EA385FDF}" type="datetimeFigureOut">
              <a:rPr lang="pl-PL" smtClean="0"/>
              <a:pPr/>
              <a:t>05.08.2021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3F9A8A9A-CE37-4B2B-8DD1-A7F79BB39D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5099713D-D06E-4F6E-BE32-FBC294FCA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BD2E0-BBBA-425A-B84A-4EFA28ED5A3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482899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FEE8C66A-F742-47DF-BE5B-835C7952EFE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8E840696-9340-4D70-ABA9-B0A4460EB9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18FEA041-FBBA-4211-8DAB-D613793A77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3E9E5-0883-4001-9AA5-4C42EA385FDF}" type="datetimeFigureOut">
              <a:rPr lang="pl-PL" smtClean="0"/>
              <a:pPr/>
              <a:t>05.08.2021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901D1836-58A6-448E-936D-31D32D691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80B9D2C0-4AD5-4EEB-9587-5EB3E1593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BD2E0-BBBA-425A-B84A-4EFA28ED5A3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933351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5F9AA-794F-4179-99D5-AA27F9F49A6D}" type="datetimeFigureOut">
              <a:rPr lang="pl-PL" smtClean="0"/>
              <a:t>05.08.2021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80213-A50E-47CA-9E8A-E38224CE271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759731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5F9AA-794F-4179-99D5-AA27F9F49A6D}" type="datetimeFigureOut">
              <a:rPr lang="pl-PL" smtClean="0"/>
              <a:t>05.08.2021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80213-A50E-47CA-9E8A-E38224CE271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124897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5F9AA-794F-4179-99D5-AA27F9F49A6D}" type="datetimeFigureOut">
              <a:rPr lang="pl-PL" smtClean="0"/>
              <a:t>05.08.2021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80213-A50E-47CA-9E8A-E38224CE271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998814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5F9AA-794F-4179-99D5-AA27F9F49A6D}" type="datetimeFigureOut">
              <a:rPr lang="pl-PL" smtClean="0"/>
              <a:t>05.08.2021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80213-A50E-47CA-9E8A-E38224CE271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149157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5F9AA-794F-4179-99D5-AA27F9F49A6D}" type="datetimeFigureOut">
              <a:rPr lang="pl-PL" smtClean="0"/>
              <a:t>05.08.2021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80213-A50E-47CA-9E8A-E38224CE271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058259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5F9AA-794F-4179-99D5-AA27F9F49A6D}" type="datetimeFigureOut">
              <a:rPr lang="pl-PL" smtClean="0"/>
              <a:t>05.08.2021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80213-A50E-47CA-9E8A-E38224CE271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868179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5F9AA-794F-4179-99D5-AA27F9F49A6D}" type="datetimeFigureOut">
              <a:rPr lang="pl-PL" smtClean="0"/>
              <a:t>05.08.2021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80213-A50E-47CA-9E8A-E38224CE271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352365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5F9AA-794F-4179-99D5-AA27F9F49A6D}" type="datetimeFigureOut">
              <a:rPr lang="pl-PL" smtClean="0"/>
              <a:t>05.08.2021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80213-A50E-47CA-9E8A-E38224CE271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732827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40F0797-3888-4CDA-AFE5-CA2690CADB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0F2437B-680C-489E-9571-73FF6BAD08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5049A373-429E-4CCD-87AD-495B6716B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3E9E5-0883-4001-9AA5-4C42EA385FDF}" type="datetimeFigureOut">
              <a:rPr lang="pl-PL" smtClean="0"/>
              <a:pPr/>
              <a:t>05.08.2021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A6435A0C-968B-49DD-BF4E-60D87010C8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70B50FD7-A4FE-4B81-BB6E-E799C4B38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BD2E0-BBBA-425A-B84A-4EFA28ED5A3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090639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5F9AA-794F-4179-99D5-AA27F9F49A6D}" type="datetimeFigureOut">
              <a:rPr lang="pl-PL" smtClean="0"/>
              <a:t>05.08.2021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80213-A50E-47CA-9E8A-E38224CE271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914195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5F9AA-794F-4179-99D5-AA27F9F49A6D}" type="datetimeFigureOut">
              <a:rPr lang="pl-PL" smtClean="0"/>
              <a:t>05.08.2021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80213-A50E-47CA-9E8A-E38224CE271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503069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5F9AA-794F-4179-99D5-AA27F9F49A6D}" type="datetimeFigureOut">
              <a:rPr lang="pl-PL" smtClean="0"/>
              <a:t>05.08.2021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80213-A50E-47CA-9E8A-E38224CE2715}" type="slidenum">
              <a:rPr lang="pl-PL" smtClean="0"/>
              <a:t>‹#›</a:t>
            </a:fld>
            <a:endParaRPr lang="pl-PL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040636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5F9AA-794F-4179-99D5-AA27F9F49A6D}" type="datetimeFigureOut">
              <a:rPr lang="pl-PL" smtClean="0"/>
              <a:t>05.08.2021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80213-A50E-47CA-9E8A-E38224CE271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829596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5F9AA-794F-4179-99D5-AA27F9F49A6D}" type="datetimeFigureOut">
              <a:rPr lang="pl-PL" smtClean="0"/>
              <a:t>05.08.2021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80213-A50E-47CA-9E8A-E38224CE2715}" type="slidenum">
              <a:rPr lang="pl-PL" smtClean="0"/>
              <a:t>‹#›</a:t>
            </a:fld>
            <a:endParaRPr lang="pl-PL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9581113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5F9AA-794F-4179-99D5-AA27F9F49A6D}" type="datetimeFigureOut">
              <a:rPr lang="pl-PL" smtClean="0"/>
              <a:t>05.08.2021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80213-A50E-47CA-9E8A-E38224CE271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0213041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5F9AA-794F-4179-99D5-AA27F9F49A6D}" type="datetimeFigureOut">
              <a:rPr lang="pl-PL" smtClean="0"/>
              <a:t>05.08.2021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80213-A50E-47CA-9E8A-E38224CE271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455907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5F9AA-794F-4179-99D5-AA27F9F49A6D}" type="datetimeFigureOut">
              <a:rPr lang="pl-PL" smtClean="0"/>
              <a:t>05.08.2021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80213-A50E-47CA-9E8A-E38224CE271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21210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86DC5E2-3A84-48FA-BD39-92AE1B923B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F03982BB-987A-4BF1-AFB8-F1BE1CBC3D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7AB6D65A-3245-40B7-A0A5-034BE5B409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3E9E5-0883-4001-9AA5-4C42EA385FDF}" type="datetimeFigureOut">
              <a:rPr lang="pl-PL" smtClean="0"/>
              <a:pPr/>
              <a:t>05.08.2021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9CEB3D7E-7410-40E0-8D0F-2B6AA33B97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0E759E11-51DC-45D6-ACEE-51A14FC4EE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BD2E0-BBBA-425A-B84A-4EFA28ED5A3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2828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AFF850C-5443-4865-9ECE-5B5B54BAC2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57F474A-C36F-4AD9-BD6C-E3AA29B600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647482E3-1A4C-4D5C-BD2F-270D0C1836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F8C6CF00-33BF-470C-9448-1D7D707A03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3E9E5-0883-4001-9AA5-4C42EA385FDF}" type="datetimeFigureOut">
              <a:rPr lang="pl-PL" smtClean="0"/>
              <a:pPr/>
              <a:t>05.08.2021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74123F61-4504-45C7-B174-7E802C0A50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E956A900-DD68-4657-8839-F8AB871E0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BD2E0-BBBA-425A-B84A-4EFA28ED5A3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41801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E83FD81-0AD5-4450-8F42-6DC3E6977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C3858B46-2B08-4B9D-8E13-1526130606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3E4E4DE3-1E8C-4950-919A-1070C8368C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D6AECF52-AF0E-4375-BE6E-4211337E1F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AD4CF2EE-FD25-4CDA-87A7-3D0BC3F572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4D98956D-3483-438D-91D9-8C7F41D5A9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3E9E5-0883-4001-9AA5-4C42EA385FDF}" type="datetimeFigureOut">
              <a:rPr lang="pl-PL" smtClean="0"/>
              <a:pPr/>
              <a:t>05.08.2021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4D629071-F6E2-4746-A6D6-81CF67C0C1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4382608D-B61A-498C-BA84-01CE3425CF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BD2E0-BBBA-425A-B84A-4EFA28ED5A3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863645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E322B87-C61F-4538-BE95-9FABD18AE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D0CB4BDE-DBC5-4C1B-A130-4E90E1CC60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3E9E5-0883-4001-9AA5-4C42EA385FDF}" type="datetimeFigureOut">
              <a:rPr lang="pl-PL" smtClean="0"/>
              <a:pPr/>
              <a:t>05.08.2021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30252B72-EEE0-453A-900D-EFC896F6D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CD401090-F535-4AB8-A698-4E2CE99B37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BD2E0-BBBA-425A-B84A-4EFA28ED5A3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625060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767AF982-AA88-4BCE-8560-61D6827F8A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3E9E5-0883-4001-9AA5-4C42EA385FDF}" type="datetimeFigureOut">
              <a:rPr lang="pl-PL" smtClean="0"/>
              <a:pPr/>
              <a:t>05.08.2021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620BE8AA-2D88-4F09-A46E-ED96D07D60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011B6602-C9CC-4660-9CA8-C74C7A91F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BD2E0-BBBA-425A-B84A-4EFA28ED5A3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940644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490B383-9645-4B2A-AB6C-1E49511C4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592604C-0C32-487D-934A-217808ACF3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47251EBF-AAFC-4140-8AB0-F98A9074B0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2CBBAC6C-C577-414A-A7BD-E0984151F5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3E9E5-0883-4001-9AA5-4C42EA385FDF}" type="datetimeFigureOut">
              <a:rPr lang="pl-PL" smtClean="0"/>
              <a:pPr/>
              <a:t>05.08.2021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7A84F78E-E47A-4FDF-A61A-C8EBD048D8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5982BA0A-B6B5-40A2-849E-01E2F5386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BD2E0-BBBA-425A-B84A-4EFA28ED5A3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61588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31894C0-5D9A-4758-A754-BC850DB67D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F74BBB38-1112-466E-AFB3-3DC3A769D5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715A771F-D80F-44ED-BFE8-7016A49D57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9D50C016-F9BF-4481-8CAC-A6D55D44C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3E9E5-0883-4001-9AA5-4C42EA385FDF}" type="datetimeFigureOut">
              <a:rPr lang="pl-PL" smtClean="0"/>
              <a:pPr/>
              <a:t>05.08.2021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38366E64-2093-437C-B64F-707EEF3BEB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F1E38251-63C7-420F-9645-C2EFE7B70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BD2E0-BBBA-425A-B84A-4EFA28ED5A3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205286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A03FBEE1-5CF6-4DDA-9DE6-5809CFE476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1B654DCD-9079-43A1-B3FA-48099E7E83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111461E6-EEEE-4E62-BAEE-660F4EA0F3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23E9E5-0883-4001-9AA5-4C42EA385FDF}" type="datetimeFigureOut">
              <a:rPr lang="pl-PL" smtClean="0"/>
              <a:pPr/>
              <a:t>05.08.2021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00506741-042D-4040-9C9A-9FFBBA2C96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3BB342FF-1C02-4E23-B638-51ED209D24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ABD2E0-BBBA-425A-B84A-4EFA28ED5A3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4646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5F9AA-794F-4179-99D5-AA27F9F49A6D}" type="datetimeFigureOut">
              <a:rPr lang="pl-PL" smtClean="0"/>
              <a:t>05.08.2021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F380213-A50E-47CA-9E8A-E38224CE271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71830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czystepowietrze.gov.pl/" TargetMode="External"/><Relationship Id="rId2" Type="http://schemas.openxmlformats.org/officeDocument/2006/relationships/hyperlink" Target="https://portalbeneficjenta.wfosgw.poznan.pl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fosgw.poznan.pl/" TargetMode="External"/><Relationship Id="rId2" Type="http://schemas.openxmlformats.org/officeDocument/2006/relationships/hyperlink" Target="https://czystepowietrze.gov.pl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wfosgw.poznan.pl/wp-content/uploads/2021/07/Lista-bankow-prowadzacych-nabor-wnioskow-o-dotacje-na-czesciowa-splate-kapitalu-kredytu-bankowego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hyperlink" Target="https://www.mosina.pl/dotacje-na-wymiane-piecow--nabor-wnioskow" TargetMode="External"/><Relationship Id="rId7" Type="http://schemas.openxmlformats.org/officeDocument/2006/relationships/image" Target="../media/image9.png"/><Relationship Id="rId2" Type="http://schemas.openxmlformats.org/officeDocument/2006/relationships/hyperlink" Target="https://www.mosina.pl/czyste-powietrz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facebook.com/mosinabezsmogu/" TargetMode="External"/><Relationship Id="rId5" Type="http://schemas.openxmlformats.org/officeDocument/2006/relationships/hyperlink" Target="https://czystepowietrze.gov.pl/wez-dofinansowanie/" TargetMode="External"/><Relationship Id="rId4" Type="http://schemas.openxmlformats.org/officeDocument/2006/relationships/hyperlink" Target="https://www.mosina.pl/dotacja-na-wymiane-piecow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powietrze.poznan.wios.gov.pl/" TargetMode="External"/><Relationship Id="rId2" Type="http://schemas.openxmlformats.org/officeDocument/2006/relationships/hyperlink" Target="https://powietrze.gios.gov.pl/pjp/current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panel.syngeos.pl/sensor/pm2_5" TargetMode="External"/><Relationship Id="rId2" Type="http://schemas.openxmlformats.org/officeDocument/2006/relationships/hyperlink" Target="https://www.mosina.pl/stan-powietrza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0.png"/><Relationship Id="rId4" Type="http://schemas.openxmlformats.org/officeDocument/2006/relationships/hyperlink" Target="https://mosina.aqi.eco/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osina.pl/Kampania-zyj-zdrowo" TargetMode="External"/><Relationship Id="rId2" Type="http://schemas.openxmlformats.org/officeDocument/2006/relationships/hyperlink" Target="http://www.mosina.pl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portalbeneficjenta.wfosgw.poznan.pl/" TargetMode="External"/><Relationship Id="rId2" Type="http://schemas.openxmlformats.org/officeDocument/2006/relationships/hyperlink" Target="http://www.gov.pl/web/gov/skorzystaj-z-programu-czyste-powietrze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isap.sejm.gov.pl/isap.nsf/download.xsp/WDU20200001713/O/D20201713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CD332DE-1683-4A5B-A4F3-D99DB9D93F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8358" y="1841454"/>
            <a:ext cx="10395284" cy="1849600"/>
          </a:xfrm>
          <a:noFill/>
          <a:effectLst>
            <a:glow rad="127000">
              <a:srgbClr val="00B050"/>
            </a:glow>
          </a:effectLst>
        </p:spPr>
        <p:txBody>
          <a:bodyPr>
            <a:normAutofit/>
          </a:bodyPr>
          <a:lstStyle/>
          <a:p>
            <a:r>
              <a:rPr lang="pl-PL" sz="4400" b="1" dirty="0">
                <a:latin typeface="Calibri" panose="020F0502020204030204" pitchFamily="34" charset="0"/>
                <a:cs typeface="Calibri" panose="020F0502020204030204" pitchFamily="34" charset="0"/>
              </a:rPr>
              <a:t>DZIAŁANIA GMINY MOSINA</a:t>
            </a:r>
            <a:br>
              <a:rPr lang="pl-PL" sz="44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4400" b="1" dirty="0">
                <a:latin typeface="Calibri" panose="020F0502020204030204" pitchFamily="34" charset="0"/>
                <a:cs typeface="Calibri" panose="020F0502020204030204" pitchFamily="34" charset="0"/>
              </a:rPr>
              <a:t>NA RZECZ POPRAWY JAKOŚCI POWIETRZA</a:t>
            </a:r>
          </a:p>
        </p:txBody>
      </p:sp>
      <p:sp useBgFill="1">
        <p:nvSpPr>
          <p:cNvPr id="5" name="pole tekstowe 4">
            <a:extLst>
              <a:ext uri="{FF2B5EF4-FFF2-40B4-BE49-F238E27FC236}">
                <a16:creationId xmlns:a16="http://schemas.microsoft.com/office/drawing/2014/main" id="{F93B5EE5-306C-4701-9F52-5873A4822985}"/>
              </a:ext>
            </a:extLst>
          </p:cNvPr>
          <p:cNvSpPr txBox="1"/>
          <p:nvPr/>
        </p:nvSpPr>
        <p:spPr>
          <a:xfrm>
            <a:off x="2940727" y="6464299"/>
            <a:ext cx="609452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pl-PL" sz="1000" b="1" dirty="0"/>
              <a:t>REFERAT OCHRONY ŚRODOWISKA, ROLNICTWA I LEŚNICTWA UM W MOSINIE – 4.08.2021 R.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920752EB-30F6-408A-BB48-148211B8AC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82" y="363984"/>
            <a:ext cx="736845" cy="985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3060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406C7BE-31F3-4F08-A24C-25FF6DBC97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tabLst/>
              <a:defRPr/>
            </a:pPr>
            <a:b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</a:b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PODWYŻSZENIE PROGÓW DOCHODOWYCH W DRUGIEJ CZĘŚCI PROGRAMU </a:t>
            </a:r>
            <a:b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(PODWYŻSZONY POZIOM DOFINANSOWANIA)</a:t>
            </a:r>
            <a:b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endParaRPr lang="pl-PL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91FFBC4-FC13-4466-AE2B-5729168819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8600" marR="0" lvl="0" indent="-22860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l-PL" alt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Zmiana ma na celu ujednolicenie progów dochodowych programów „Czyste Powietrze”</a:t>
            </a:r>
            <a:br>
              <a:rPr kumimoji="0" lang="pl-PL" alt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kumimoji="0" lang="pl-PL" alt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i „Stop Smog”, dzięki czemu więcej osób skorzysta z podwyższonego poziomu dofinansowania w „Czystym Powietrzu”, czyli do 37 tys. zł. </a:t>
            </a:r>
          </a:p>
          <a:p>
            <a:pPr marL="228600" marR="0" lvl="0" indent="-22860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l-PL" alt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Dla</a:t>
            </a:r>
            <a:r>
              <a:rPr kumimoji="0" lang="pl-PL" altLang="pl-PL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gospodarstw jednoosobowych</a:t>
            </a:r>
            <a:r>
              <a:rPr kumimoji="0" lang="pl-PL" alt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próg dochodowy wzrośnie do 175 proc. najniższej emerytury, czyli              </a:t>
            </a:r>
            <a:r>
              <a:rPr kumimoji="0" lang="pl-PL" altLang="pl-PL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do 2 189,04 zł</a:t>
            </a:r>
            <a:r>
              <a:rPr kumimoji="0" lang="pl-PL" alt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(o ok. 229 zł wyżej niż poprzednio). </a:t>
            </a: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l-PL" alt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Dla</a:t>
            </a:r>
            <a:r>
              <a:rPr kumimoji="0" lang="pl-PL" altLang="pl-PL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gospodarstw wieloosobowych</a:t>
            </a:r>
            <a:r>
              <a:rPr kumimoji="0" lang="pl-PL" alt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próg dochodowy będzie ustalony na poziomie 125 proc. najniższej emerytury na osobę, czyli </a:t>
            </a:r>
            <a:r>
              <a:rPr kumimoji="0" lang="pl-PL" altLang="pl-PL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do</a:t>
            </a:r>
            <a:r>
              <a:rPr kumimoji="0" lang="pl-PL" alt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pl-PL" altLang="pl-PL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1 563,60 zł</a:t>
            </a:r>
            <a:r>
              <a:rPr kumimoji="0" lang="pl-PL" alt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(o ok. 164 zł więcej niż poprzednio). </a:t>
            </a: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BB747414-D20C-4BAF-B6B6-722A0CAEC9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7736" y="6571463"/>
            <a:ext cx="6096528" cy="286537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74D50EFC-7FEF-4C9A-B326-FB066BA410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30188"/>
            <a:ext cx="737680" cy="981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6713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827D3A6-9B18-46A0-A7AD-1D5B80EB34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900" y="558800"/>
            <a:ext cx="11430000" cy="585470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pl-PL" sz="2000" b="1" dirty="0">
                <a:solidFill>
                  <a:srgbClr val="FF0000"/>
                </a:solidFill>
              </a:rPr>
              <a:t>DOTACJA NA CZĘŚCIOWĄ SPŁATĘ KAPITAŁU KREDYTU BANKOWEGO </a:t>
            </a:r>
          </a:p>
          <a:p>
            <a:pPr marL="0" indent="0" algn="ctr">
              <a:buNone/>
            </a:pPr>
            <a:r>
              <a:rPr lang="pl-PL" sz="2000" b="1" dirty="0">
                <a:solidFill>
                  <a:srgbClr val="FF0000"/>
                </a:solidFill>
              </a:rPr>
              <a:t>W PROGRAMIE CZYSTE POWIETRZE</a:t>
            </a:r>
          </a:p>
          <a:p>
            <a:pPr marL="0" indent="0" algn="ctr">
              <a:buNone/>
            </a:pPr>
            <a:endParaRPr lang="pl-PL" sz="2000" b="1" dirty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r>
              <a:rPr lang="pl-PL" sz="1800" b="1" dirty="0">
                <a:latin typeface="Calibri" panose="020F0502020204030204" pitchFamily="34" charset="0"/>
                <a:cs typeface="Calibri" panose="020F0502020204030204" pitchFamily="34" charset="0"/>
              </a:rPr>
              <a:t>Od dnia 06.07.2021 r.</a:t>
            </a:r>
            <a:r>
              <a:rPr lang="pl-PL" sz="1800" dirty="0">
                <a:latin typeface="Calibri" panose="020F0502020204030204" pitchFamily="34" charset="0"/>
                <a:cs typeface="Calibri" panose="020F0502020204030204" pitchFamily="34" charset="0"/>
              </a:rPr>
              <a:t> rozpoczęty został nabór ciągły wniosków o dofinansowanie </a:t>
            </a:r>
            <a:r>
              <a:rPr lang="pl-PL" sz="1800" b="1" dirty="0">
                <a:latin typeface="Calibri" panose="020F0502020204030204" pitchFamily="34" charset="0"/>
                <a:cs typeface="Calibri" panose="020F0502020204030204" pitchFamily="34" charset="0"/>
              </a:rPr>
              <a:t>dla formy dofinansowania jaką jest dotacja na częściową spłatę kapitału kredytu bankowego</a:t>
            </a:r>
            <a:r>
              <a:rPr lang="pl-PL" sz="1800" dirty="0">
                <a:latin typeface="Calibri" panose="020F0502020204030204" pitchFamily="34" charset="0"/>
                <a:cs typeface="Calibri" panose="020F0502020204030204" pitchFamily="34" charset="0"/>
              </a:rPr>
              <a:t> w oparciu o: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pl-PL" sz="1800" dirty="0">
                <a:latin typeface="Calibri" panose="020F0502020204030204" pitchFamily="34" charset="0"/>
                <a:cs typeface="Calibri" panose="020F0502020204030204" pitchFamily="34" charset="0"/>
              </a:rPr>
              <a:t>Program priorytetowy „Czyste Powietrze” (dalej: Program),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pl-PL" sz="1800" dirty="0">
                <a:latin typeface="Calibri" panose="020F0502020204030204" pitchFamily="34" charset="0"/>
                <a:cs typeface="Calibri" panose="020F0502020204030204" pitchFamily="34" charset="0"/>
              </a:rPr>
              <a:t>Regulamin naboru wniosków o dofinansowanie przedsięwzięć w formie dotacji na częściową spłatę kapitału kredytu   w ramach programu priorytetowego „Czyste Powietrze”,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pl-PL" sz="1800" dirty="0">
                <a:latin typeface="Calibri" panose="020F0502020204030204" pitchFamily="34" charset="0"/>
                <a:cs typeface="Calibri" panose="020F0502020204030204" pitchFamily="34" charset="0"/>
              </a:rPr>
              <a:t>wzór formularza wniosku o dofinansowanie w formie dotacji na częściową spłatę kapitału kredytu w ramach programu priorytetowego „Czyste Powietrze”.</a:t>
            </a:r>
          </a:p>
          <a:p>
            <a:pPr marL="0" indent="0" algn="just">
              <a:buNone/>
            </a:pPr>
            <a:r>
              <a:rPr lang="pl-PL" sz="1800" dirty="0">
                <a:latin typeface="Calibri" panose="020F0502020204030204" pitchFamily="34" charset="0"/>
                <a:cs typeface="Calibri" panose="020F0502020204030204" pitchFamily="34" charset="0"/>
              </a:rPr>
              <a:t>Dotacją na częściową spłatę kapitału kredytu bankowego objęte będą przedsięwzięcia polegające </a:t>
            </a:r>
            <a:br>
              <a:rPr lang="pl-PL" sz="1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1800" dirty="0">
                <a:latin typeface="Calibri" panose="020F0502020204030204" pitchFamily="34" charset="0"/>
                <a:cs typeface="Calibri" panose="020F0502020204030204" pitchFamily="34" charset="0"/>
              </a:rPr>
              <a:t>na wymianie nieefektywnych źródeł ciepła na paliwo stałe i poprawie efektywności energetycznej </a:t>
            </a:r>
            <a:br>
              <a:rPr lang="pl-PL" sz="1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1800" dirty="0">
                <a:latin typeface="Calibri" panose="020F0502020204030204" pitchFamily="34" charset="0"/>
                <a:cs typeface="Calibri" panose="020F0502020204030204" pitchFamily="34" charset="0"/>
              </a:rPr>
              <a:t>w budynkach mieszkalnych jednorodzinnych lub w wydzielonych w tych budynkach lokalach mieszkalnych                           z wyodrębnioną księgą wieczystą.</a:t>
            </a:r>
          </a:p>
          <a:p>
            <a:pPr marL="0" indent="0" algn="just">
              <a:buNone/>
            </a:pPr>
            <a:r>
              <a:rPr lang="pl-PL" sz="1800" dirty="0">
                <a:latin typeface="Calibri" panose="020F0502020204030204" pitchFamily="34" charset="0"/>
                <a:cs typeface="Calibri" panose="020F0502020204030204" pitchFamily="34" charset="0"/>
              </a:rPr>
              <a:t>Więcej informacji o Programie, w tym osobach uprawnionych do składania wniosków, rodzajach przedsięwzięć                   i poziomach dofinansowania, a także kryteriach wyboru przedsięwzięć i warunkach dofinansowania, można uzyskać       na Portalu Beneficjenta </a:t>
            </a:r>
            <a:r>
              <a:rPr lang="pl-PL" sz="1800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https://portalbeneficjenta.wfosgw.poznan.pl/</a:t>
            </a:r>
            <a:r>
              <a:rPr lang="pl-PL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18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[3]</a:t>
            </a:r>
            <a:r>
              <a:rPr lang="pl-PL" sz="1800" dirty="0">
                <a:latin typeface="Calibri" panose="020F0502020204030204" pitchFamily="34" charset="0"/>
                <a:cs typeface="Calibri" panose="020F0502020204030204" pitchFamily="34" charset="0"/>
              </a:rPr>
              <a:t> oraz na stronie: </a:t>
            </a:r>
            <a:r>
              <a:rPr lang="pl-PL" sz="18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https://czystepowietrze.gov.pl/</a:t>
            </a:r>
            <a:r>
              <a:rPr lang="pl-PL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18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[4]</a:t>
            </a:r>
            <a:r>
              <a:rPr lang="pl-PL" sz="18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indent="0" algn="just">
              <a:buNone/>
            </a:pPr>
            <a:r>
              <a:rPr lang="pl-PL" sz="1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Uwaga: </a:t>
            </a:r>
            <a:r>
              <a:rPr lang="pl-PL" sz="1800" b="1" dirty="0">
                <a:latin typeface="Calibri" panose="020F0502020204030204" pitchFamily="34" charset="0"/>
                <a:cs typeface="Calibri" panose="020F0502020204030204" pitchFamily="34" charset="0"/>
              </a:rPr>
              <a:t>Nabór nie dotyczy budynków wielorodzinnych oraz budynków nowobudowanych.</a:t>
            </a:r>
            <a:endParaRPr lang="pl-PL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1B187858-B821-4D77-9C28-550011D87E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57805" y="6543585"/>
            <a:ext cx="6096528" cy="286537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15AC57FA-9819-481E-ABB8-AD371FFA9E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4744" y="195029"/>
            <a:ext cx="737680" cy="981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5261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EFE1C8E-8F04-4C84-9868-E686C9636D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653" y="342900"/>
            <a:ext cx="11273883" cy="58340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pl-PL" sz="1800" b="1" dirty="0"/>
          </a:p>
          <a:p>
            <a:pPr marL="0" indent="0" algn="just">
              <a:buNone/>
            </a:pPr>
            <a:endParaRPr lang="pl-PL" sz="1800" b="1" dirty="0"/>
          </a:p>
          <a:p>
            <a:pPr marL="0" indent="0" algn="just">
              <a:buNone/>
            </a:pPr>
            <a:endParaRPr lang="pl-PL" sz="1800" b="1" dirty="0"/>
          </a:p>
          <a:p>
            <a:pPr marL="0" indent="0" algn="just">
              <a:buNone/>
            </a:pPr>
            <a:r>
              <a:rPr lang="pl-PL" sz="1800" b="1" dirty="0"/>
              <a:t>Gdzie składać wnioski:</a:t>
            </a:r>
            <a:endParaRPr lang="pl-PL" sz="1800" dirty="0"/>
          </a:p>
          <a:p>
            <a:pPr algn="just">
              <a:buFont typeface="Wingdings" panose="05000000000000000000" pitchFamily="2" charset="2"/>
              <a:buChar char="§"/>
            </a:pPr>
            <a:r>
              <a:rPr lang="pl-PL" sz="1800" dirty="0"/>
              <a:t>Wnioski o dofinansowanie w formie dotacji na częściową spłatę kapitału kredytu bankowego, w ramach Programu będzie można złożyć wyłącznie w bankach które przystąpiły do jego wdrażania.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pl-PL" sz="1800" dirty="0"/>
              <a:t>Lista banków udzielających kredytu objętego dofinansowaniem w ramach Programu opublikowana jest na stronie internetowej </a:t>
            </a:r>
            <a:r>
              <a:rPr lang="pl-PL" sz="1800" dirty="0">
                <a:hlinkClick r:id="rId2"/>
              </a:rPr>
              <a:t>https://czystepowietrze.gov.pl</a:t>
            </a:r>
            <a:r>
              <a:rPr lang="pl-PL" sz="1800" dirty="0"/>
              <a:t> oraz na stronie internetowej </a:t>
            </a:r>
            <a:r>
              <a:rPr lang="pl-PL" sz="1800" dirty="0" err="1"/>
              <a:t>WFOŚiGW</a:t>
            </a:r>
            <a:r>
              <a:rPr lang="pl-PL" sz="1800" dirty="0"/>
              <a:t> </a:t>
            </a:r>
            <a:r>
              <a:rPr lang="pl-PL" sz="1800" dirty="0">
                <a:hlinkClick r:id="rId3"/>
              </a:rPr>
              <a:t>https://www.wfosgw.poznan.pl/</a:t>
            </a:r>
            <a:r>
              <a:rPr lang="pl-PL" sz="1800" dirty="0"/>
              <a:t> i będzie podlegała bieżącej aktualizacji.</a:t>
            </a:r>
          </a:p>
          <a:p>
            <a:pPr marL="0" indent="0" algn="just">
              <a:buNone/>
            </a:pPr>
            <a:endParaRPr lang="pl-PL" sz="1800" dirty="0"/>
          </a:p>
          <a:p>
            <a:pPr marL="0" indent="0" algn="just">
              <a:buNone/>
            </a:pPr>
            <a:r>
              <a:rPr lang="pl-PL" sz="1800" dirty="0"/>
              <a:t>Banki udzielają informacji o Programie oraz na podstawie danych przekazanych przez wnioskodawców, wypełniają wnioski o dotację na częściową spłatę kapitału udzielonego przez siebie kredytu.</a:t>
            </a:r>
          </a:p>
          <a:p>
            <a:pPr marL="0" indent="0" algn="just">
              <a:buNone/>
            </a:pPr>
            <a:br>
              <a:rPr lang="pl-PL" sz="1800" dirty="0"/>
            </a:br>
            <a:r>
              <a:rPr lang="pl-PL" sz="1800" dirty="0"/>
              <a:t>Wnioski o dofinansowanie w formie dotacji na częściową spłatę kapitału kredytu przyjmowane w bankach przekazywane są do </a:t>
            </a:r>
            <a:r>
              <a:rPr lang="pl-PL" sz="1800" dirty="0" err="1"/>
              <a:t>WFOŚiGW</a:t>
            </a:r>
            <a:r>
              <a:rPr lang="pl-PL" sz="1800" dirty="0"/>
              <a:t> zgodnie z lokalizacją budynku/lokalu mieszkalnego objętego wnioskiem w celu ich rozpatrzenia oraz podjęcia decyzji o dofinansowaniu.</a:t>
            </a:r>
          </a:p>
          <a:p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A06F6A39-BBCD-4DB7-96AC-870C81D4F2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36224" y="6577039"/>
            <a:ext cx="6096528" cy="286537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AD851396-A922-4E74-9F6B-5DBFCB8C9C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5766" y="291853"/>
            <a:ext cx="737680" cy="981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728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59B9C0E-B17F-490A-A46E-D45A060CB5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101600"/>
            <a:ext cx="11137900" cy="6502400"/>
          </a:xfrm>
        </p:spPr>
        <p:txBody>
          <a:bodyPr>
            <a:normAutofit/>
          </a:bodyPr>
          <a:lstStyle/>
          <a:p>
            <a:endParaRPr lang="pl-PL" sz="1800" b="1" dirty="0"/>
          </a:p>
          <a:p>
            <a:pPr marL="0" indent="0">
              <a:buNone/>
            </a:pPr>
            <a:endParaRPr lang="pl-PL" sz="1800" b="1" dirty="0"/>
          </a:p>
          <a:p>
            <a:pPr marL="0" indent="0">
              <a:buNone/>
            </a:pPr>
            <a:endParaRPr lang="pl-PL" sz="1800" b="1" dirty="0"/>
          </a:p>
          <a:p>
            <a:pPr marL="0" indent="0">
              <a:buNone/>
            </a:pPr>
            <a:r>
              <a:rPr lang="pl-PL" sz="1800" b="1" dirty="0"/>
              <a:t>Najważniejsze warunki dofinansowania</a:t>
            </a:r>
            <a:r>
              <a:rPr lang="pl-PL" sz="1800" dirty="0"/>
              <a:t> w formie dotacji na częściową spłatę kapitału kredytu bankowego: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pl-PL" sz="1800" dirty="0"/>
              <a:t>Kwota kapitału kredytu udzielonego na przedsięwzięcie objęte wnioskiem o dotację musi być wyższa niż kwota wnioskowanej dotacji na to przedsięwzięcie.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pl-PL" sz="1800" dirty="0"/>
              <a:t>Warunkiem wypłaty dotacji na częściową spłatę kapitału kredytu jest wypłata Beneficjentowi, przez bank, kredytu   z przeznaczeniem wyłącznie na cele zgodne z Programem, w tym, co najmniej w 95% na pokrycie kosztów kwalifikowanych zgodnych z załącznikiem 2 lub 2a do Programu, oraz wykorzystanie tego kredytu przez Beneficjenta zgodnie z jego przeznaczeniem.</a:t>
            </a:r>
          </a:p>
          <a:p>
            <a:pPr marL="0" indent="0" algn="just">
              <a:buNone/>
            </a:pPr>
            <a:r>
              <a:rPr lang="pl-PL" sz="1800" b="1" dirty="0">
                <a:solidFill>
                  <a:srgbClr val="FF0000"/>
                </a:solidFill>
              </a:rPr>
              <a:t>Uwaga:</a:t>
            </a:r>
            <a:r>
              <a:rPr lang="pl-PL" sz="1800" b="1" dirty="0"/>
              <a:t> W przypadku dotacji na częściową spłatę kapitału kredytu pierwszy koszt kwalifikowany może zostać poniesiony najwcześniej od daty złożenia wniosku o dofinansowanie w banku, który przystąpił  do Programu.</a:t>
            </a:r>
            <a:endParaRPr lang="pl-PL" sz="1800" dirty="0"/>
          </a:p>
          <a:p>
            <a:pPr>
              <a:buFont typeface="Wingdings" panose="05000000000000000000" pitchFamily="2" charset="2"/>
              <a:buChar char="§"/>
            </a:pPr>
            <a:r>
              <a:rPr lang="pl-PL" sz="1800" dirty="0"/>
              <a:t>Szczegółowe informacje o składaniu i rozpatrywaniu wniosków o dofinansowanie zawarte są w Regulaminie naboru wniosków o dofinansowanie przedsięwzięć w formie dotacji na częściową spłatę kapitału kredytu w ramach programu priorytetowego „Czyste Powietrze”.</a:t>
            </a:r>
          </a:p>
          <a:p>
            <a:pPr marL="0" indent="0">
              <a:buNone/>
            </a:pPr>
            <a:r>
              <a:rPr lang="pl-PL" sz="1800" dirty="0">
                <a:hlinkClick r:id="rId2"/>
              </a:rPr>
              <a:t>Lista banków, które w ramach programu „Czyste Powietrze” prowadzą nabór wniosków o dotacje na częściową spłatę kapitału kredytu bankowego</a:t>
            </a:r>
            <a:r>
              <a:rPr lang="pl-PL" sz="1800" dirty="0"/>
              <a:t> </a:t>
            </a:r>
            <a:r>
              <a:rPr lang="pl-PL" sz="1800" baseline="30000" dirty="0"/>
              <a:t>[7]</a:t>
            </a:r>
            <a:endParaRPr lang="pl-PL" sz="1800" dirty="0"/>
          </a:p>
          <a:p>
            <a:pPr marL="0" indent="0">
              <a:buNone/>
            </a:pPr>
            <a:r>
              <a:rPr lang="pl-PL" sz="1800" dirty="0"/>
              <a:t>https://www.wfosgw.poznan.pl/wp-content/uploads/2021/07/Lista-bankow-prowadzacych-nabor-wnioskow-o-dotacje-na-czesciowa-splate-kapitalu-kredytu-bankowego.pdf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1D68644C-B8E8-43CF-B5FF-CE04F82F6D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0107" y="6543585"/>
            <a:ext cx="6096528" cy="286537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B7D2E3CD-BBDC-4FA9-9438-0DC6CA089F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0355" y="101600"/>
            <a:ext cx="737680" cy="981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8711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381FB42-8BE4-41FD-A7AF-0991ECB08A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900" y="635000"/>
            <a:ext cx="11264900" cy="5541963"/>
          </a:xfrm>
        </p:spPr>
        <p:txBody>
          <a:bodyPr/>
          <a:lstStyle/>
          <a:p>
            <a:pPr marL="0" indent="0" algn="ctr">
              <a:buNone/>
            </a:pPr>
            <a:endParaRPr lang="pl-PL" sz="20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endParaRPr lang="pl-PL" sz="20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pl-PL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OD 3 SIERPNIA 2021 R. W URZĘDZIE MIEJSKIM W MOSINIE FUNKCJONUJE GMINNY PUNKT KONSULTACYJNO - INFORMACYJNY PROGRAMU "CZYSTE POWIETRZE"</a:t>
            </a:r>
            <a:r>
              <a:rPr lang="pl-PL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indent="0" algn="just">
              <a:buNone/>
            </a:pPr>
            <a:endParaRPr lang="pl-PL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pl-PL" sz="1800" b="1" dirty="0">
                <a:latin typeface="Calibri" panose="020F0502020204030204" pitchFamily="34" charset="0"/>
                <a:cs typeface="Calibri" panose="020F0502020204030204" pitchFamily="34" charset="0"/>
              </a:rPr>
              <a:t>Urząd Miejski w Mosinie – salka radnego</a:t>
            </a:r>
          </a:p>
          <a:p>
            <a:pPr marL="0" indent="0" algn="ctr">
              <a:buNone/>
            </a:pPr>
            <a:r>
              <a:rPr lang="pl-PL" sz="1800" b="1" dirty="0">
                <a:latin typeface="Calibri" panose="020F0502020204030204" pitchFamily="34" charset="0"/>
                <a:cs typeface="Calibri" panose="020F0502020204030204" pitchFamily="34" charset="0"/>
              </a:rPr>
              <a:t>Wtorek – piątek godz. 16:00 – 19:00</a:t>
            </a:r>
          </a:p>
          <a:p>
            <a:pPr marL="0" indent="0" algn="ctr">
              <a:buNone/>
            </a:pPr>
            <a:r>
              <a:rPr lang="pl-PL" sz="1800" b="1" dirty="0">
                <a:latin typeface="Calibri" panose="020F0502020204030204" pitchFamily="34" charset="0"/>
                <a:cs typeface="Calibri" panose="020F0502020204030204" pitchFamily="34" charset="0"/>
              </a:rPr>
              <a:t>Sobota godz. 10:00  13:00</a:t>
            </a:r>
          </a:p>
          <a:p>
            <a:pPr marL="0" indent="0" algn="just">
              <a:buNone/>
            </a:pPr>
            <a:endParaRPr lang="pl-PL" sz="1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pl-PL" sz="1800" b="1" dirty="0">
                <a:latin typeface="Calibri" panose="020F0502020204030204" pitchFamily="34" charset="0"/>
                <a:cs typeface="Calibri" panose="020F0502020204030204" pitchFamily="34" charset="0"/>
              </a:rPr>
              <a:t>Telefon kontaktowy 570-322-250</a:t>
            </a:r>
          </a:p>
          <a:p>
            <a:pPr marL="0" indent="0" algn="just">
              <a:buNone/>
            </a:pPr>
            <a:endParaRPr lang="pl-PL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pl-PL" sz="1800" dirty="0">
                <a:latin typeface="Calibri" panose="020F0502020204030204" pitchFamily="34" charset="0"/>
                <a:cs typeface="Calibri" panose="020F0502020204030204" pitchFamily="34" charset="0"/>
              </a:rPr>
              <a:t>Punkt świadczy bezpłatną pomoc w przygotowaniu wniosku o dofinansowanie na wymianę źródeł ciepła i termomodernizację domu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E65156E8-1288-4983-B937-812E438284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7736" y="6515608"/>
            <a:ext cx="6096528" cy="286537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5C3FDE87-0487-43A8-9755-DC5BAEEE5D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032" y="190266"/>
            <a:ext cx="737680" cy="981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5614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F3D563C-84FE-49A9-A854-3406A376AD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4828" y="401052"/>
            <a:ext cx="11098871" cy="6111260"/>
          </a:xfrm>
        </p:spPr>
        <p:txBody>
          <a:bodyPr>
            <a:normAutofit fontScale="70000" lnSpcReduction="20000"/>
          </a:bodyPr>
          <a:lstStyle/>
          <a:p>
            <a:endParaRPr lang="pl-PL" sz="2200" b="1" dirty="0">
              <a:effectLst/>
              <a:latin typeface="Calibri Light" panose="020F0302020204030204" pitchFamily="34" charset="0"/>
              <a:ea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pl-PL" sz="29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DOFINANSOWANIE Z </a:t>
            </a:r>
            <a:r>
              <a:rPr lang="pl-PL" sz="29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BUDŻETU GMINY</a:t>
            </a:r>
            <a:r>
              <a:rPr lang="pl-PL" sz="29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MOSINA:</a:t>
            </a:r>
          </a:p>
          <a:p>
            <a:pPr marL="0" indent="0" algn="ctr">
              <a:buNone/>
            </a:pPr>
            <a:endParaRPr lang="pl-PL" sz="2900" dirty="0">
              <a:solidFill>
                <a:srgbClr val="FF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lvl="0">
              <a:lnSpc>
                <a:spcPct val="107000"/>
              </a:lnSpc>
              <a:buFont typeface="Wingdings" panose="05000000000000000000" pitchFamily="2" charset="2"/>
              <a:buChar char="§"/>
            </a:pPr>
            <a:r>
              <a:rPr lang="pl-PL" sz="2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termin składania dokumentów</a:t>
            </a:r>
            <a:r>
              <a:rPr lang="pl-PL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nabór ciągły,</a:t>
            </a:r>
          </a:p>
          <a:p>
            <a:pPr lvl="0">
              <a:lnSpc>
                <a:spcPct val="107000"/>
              </a:lnSpc>
              <a:buFont typeface="Wingdings" panose="05000000000000000000" pitchFamily="2" charset="2"/>
              <a:buChar char="§"/>
            </a:pPr>
            <a:r>
              <a:rPr lang="pl-PL" sz="2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refundacja kosztów kwalifikowanych </a:t>
            </a:r>
            <a:r>
              <a:rPr lang="pl-PL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poniesionych po podpisaniu umowy o udzielenie dotacji,</a:t>
            </a:r>
          </a:p>
          <a:p>
            <a:pPr lvl="0">
              <a:lnSpc>
                <a:spcPct val="107000"/>
              </a:lnSpc>
              <a:buFont typeface="Wingdings" panose="05000000000000000000" pitchFamily="2" charset="2"/>
              <a:buChar char="§"/>
            </a:pPr>
            <a:r>
              <a:rPr lang="pl-PL" sz="2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dotacja dotyczy</a:t>
            </a:r>
            <a:r>
              <a:rPr lang="pl-PL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zamiany kotła opalanego paliwem stałym na ogrzewanie proekologiczne,</a:t>
            </a:r>
          </a:p>
          <a:p>
            <a:pPr lvl="0">
              <a:lnSpc>
                <a:spcPct val="107000"/>
              </a:lnSpc>
              <a:buFont typeface="Wingdings" panose="05000000000000000000" pitchFamily="2" charset="2"/>
              <a:buChar char="§"/>
            </a:pPr>
            <a:r>
              <a:rPr lang="pl-PL" sz="2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dla kogo</a:t>
            </a:r>
            <a:r>
              <a:rPr lang="pl-PL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właściciele lub współwłaściciele lokali lub budynków, najemcy za zgodą władającego lokalem/budynkiem,</a:t>
            </a:r>
          </a:p>
          <a:p>
            <a:pPr lvl="0">
              <a:lnSpc>
                <a:spcPct val="107000"/>
              </a:lnSpc>
              <a:buFont typeface="Wingdings" panose="05000000000000000000" pitchFamily="2" charset="2"/>
              <a:buChar char="§"/>
            </a:pPr>
            <a:r>
              <a:rPr lang="pl-PL" sz="2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miejsce składania wniosku: </a:t>
            </a:r>
            <a:r>
              <a:rPr lang="pl-PL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Urząd Miejski w Mosinie,</a:t>
            </a:r>
          </a:p>
          <a:p>
            <a:pPr lvl="0">
              <a:lnSpc>
                <a:spcPct val="107000"/>
              </a:lnSpc>
              <a:buFont typeface="Wingdings" panose="05000000000000000000" pitchFamily="2" charset="2"/>
              <a:buChar char="§"/>
            </a:pPr>
            <a:r>
              <a:rPr lang="pl-PL" sz="2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brak kryterium dochodowego</a:t>
            </a:r>
            <a:r>
              <a:rPr lang="pl-PL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;  nabór ciągły, wnioski są rozpatrywane do wyczerpania puli środków,</a:t>
            </a:r>
            <a:endParaRPr lang="pl-PL" sz="26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pl-PL" sz="2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wysokość dotacji</a:t>
            </a:r>
            <a:r>
              <a:rPr lang="pl-PL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</a:p>
          <a:p>
            <a:pPr lvl="1" algn="just">
              <a:lnSpc>
                <a:spcPct val="107000"/>
              </a:lnSpc>
              <a:spcAft>
                <a:spcPts val="800"/>
              </a:spcAft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pl-PL" sz="2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 przypadku instalowania pomp ciepła, kotłów gazowych i elektrycznych maksymalnie 80 % udokumentowanych kosztów kwalifikowanych, lecz nie więcej niż </a:t>
            </a:r>
            <a:r>
              <a:rPr lang="pl-PL" sz="26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5.000,00 zł;</a:t>
            </a:r>
            <a:endParaRPr lang="pl-PL" sz="2600" b="1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lvl="1" algn="just">
              <a:lnSpc>
                <a:spcPct val="107000"/>
              </a:lnSpc>
              <a:spcAft>
                <a:spcPts val="800"/>
              </a:spcAft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pl-PL" sz="2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 przypadku instalowania kotłów stałopalnych 5 klasy maksymalnie 80% udokumentowanych kosztów kwalifikowanych, lecz nie więcej niż </a:t>
            </a:r>
            <a:r>
              <a:rPr lang="pl-PL" sz="26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4.000,00 zł</a:t>
            </a:r>
            <a:r>
              <a:rPr lang="pl-PL" sz="2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;</a:t>
            </a:r>
          </a:p>
          <a:p>
            <a:pPr lvl="1" algn="just">
              <a:lnSpc>
                <a:spcPct val="107000"/>
              </a:lnSpc>
              <a:spcAft>
                <a:spcPts val="800"/>
              </a:spcAft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pl-PL" sz="2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 przypadku instalowania kolektorów słonecznych dla celu podgrzewania ciepłej wody użytkowej maksymalnie 80% udokumentowanych kosztów, lecz nie więcej niż </a:t>
            </a:r>
            <a:r>
              <a:rPr lang="pl-PL" sz="26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3.000,00</a:t>
            </a:r>
            <a:r>
              <a:rPr lang="pl-PL" sz="2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pl-PL" sz="26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zł.</a:t>
            </a:r>
            <a:endParaRPr lang="pl-PL" sz="2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2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Kontakt w sprawie dotacji</a:t>
            </a:r>
            <a:r>
              <a:rPr lang="pl-PL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61 81018 247, 61 81018 245.</a:t>
            </a:r>
          </a:p>
          <a:p>
            <a:endParaRPr lang="pl-PL" dirty="0"/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28738401-B523-4A26-A0EA-B13B319CE4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7375" y="6571463"/>
            <a:ext cx="6096528" cy="286537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F94BA32C-2CC1-46A3-AF52-26073E6E5E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112" y="186151"/>
            <a:ext cx="737680" cy="981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5722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C8F166B-68AF-4E97-9813-96639878F0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400" y="449179"/>
            <a:ext cx="11366500" cy="5727784"/>
          </a:xfrm>
        </p:spPr>
        <p:txBody>
          <a:bodyPr>
            <a:norm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endParaRPr lang="pl-PL" sz="20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endParaRPr lang="pl-PL" sz="20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20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DOTYCHCZASOWE DZIAŁANIA ZREALIZOWANE NA RZECZ OCHRONY POWIETRZA NA TERENIE </a:t>
            </a:r>
            <a:r>
              <a:rPr lang="pl-PL" sz="20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</a:t>
            </a:r>
            <a:r>
              <a:rPr lang="pl-PL" sz="20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MINY MOSINA</a:t>
            </a:r>
          </a:p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l-PL" sz="180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Gmina Mosina od kilku lat podejmuje działania zmierzające do walki z niską emisją.</a:t>
            </a:r>
          </a:p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l-PL" sz="180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 współpracy z Wojewódzkim Funduszem Ochrony Środowiska i Gospodarki Wodnej                                                                   </a:t>
            </a:r>
            <a:r>
              <a:rPr lang="pl-PL" sz="1800" b="1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od 12 lipca 2019 roku Gmina realizuje program priorytetowy „Czyste Powietrze”, </a:t>
            </a:r>
            <a:r>
              <a:rPr lang="pl-PL" sz="180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którego celem jest poprawa efektywności energetycznej i zmniejszenie emisji pyłów i innych zanieczyszczeń do atmosfery z istniejących jednorodzinnych budynków mieszkalnych lub uniknięcie emisji zanieczyszczeń powietrza pochodzących z nowo budowanych jednorodzinnych budynków mieszkalnych. </a:t>
            </a:r>
          </a:p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l-PL" sz="180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Pracownicy Referatu Ochrony Środowiska, Rolnictwa i Leśnictwa w Mosinie udzielają pomocy mieszkańcom </a:t>
            </a:r>
            <a:br>
              <a:rPr lang="pl-PL" sz="180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80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 aplikowaniu do ww. programu</a:t>
            </a:r>
            <a:r>
              <a:rPr lang="pl-PL" sz="1800" b="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pl-PL" sz="1800" b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88FBB2DB-F598-4DBE-9AE7-7BC4B1BCDF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8337" y="6571463"/>
            <a:ext cx="6102625" cy="286537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BC6F7FA8-0C9A-48D2-9AEB-0395B64477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111" y="292683"/>
            <a:ext cx="737680" cy="981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5706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DE0DE68-FD27-4FDD-98CA-DAA9602FAD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ILOŚĆ ZŁOŻÓNYCH WNIOSKÓW Z TERENU GMINY MOSINA W RAMACH PROGRAMU „CZYSTE POWIETRZE”  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pl-PL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228600" marR="0" lvl="0" indent="-228600" algn="just" defTabSz="914400" rtl="0" eaLnBrk="1" fontAlgn="auto" latinLnBrk="0" hangingPunct="1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2020 r. – 75 wniosków,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 kwartał 2021 - 30 wniosków – co plasuje Gminę Mosina na 1499 miejscu w rankingu* gmin Programu „Czyste Powietrze” za I kwartał 2021 r. 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pl-PL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*</a:t>
            </a:r>
            <a:r>
              <a:rPr kumimoji="0" lang="pl-PL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Ranking gmin utworzony został na podstawie dostarczonych przez wojewódzkie fundusze ochrony środowiska i gospodarki wodnej danych o liczbie wniosków do programu "Czyste Powietrze" złożonych przez właścicieli budynków jednorodzinnych w poszczególnych gminach. Ranking powstał na bazie liczby wniosków przyjętych w I kwartale 2021 roku. O pozycji gminy w rankingu decyduje wskaźnik, którego wartość wyznacza liczba wniosków złożonych z terenu danej gminy na 1000 budynków jednorodzinnych.</a:t>
            </a:r>
            <a:endParaRPr kumimoji="0" lang="pl-PL" sz="1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5A7BC6A3-754B-43B0-B900-167C0D1999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5048" y="6571463"/>
            <a:ext cx="6102625" cy="286537"/>
          </a:xfrm>
          <a:prstGeom prst="rect">
            <a:avLst/>
          </a:prstGeom>
        </p:spPr>
      </p:pic>
      <p:pic>
        <p:nvPicPr>
          <p:cNvPr id="2" name="Obraz 1">
            <a:extLst>
              <a:ext uri="{FF2B5EF4-FFF2-40B4-BE49-F238E27FC236}">
                <a16:creationId xmlns:a16="http://schemas.microsoft.com/office/drawing/2014/main" id="{5EF80471-365A-488F-B9BC-0094C86069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500" y="336394"/>
            <a:ext cx="737680" cy="981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4584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C5F6007-1E2C-4570-9722-E849D94961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None/>
              <a:tabLst/>
              <a:defRPr/>
            </a:pP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ILOŚĆ ZŁOŻÓNYCH WNIOSKÓW Z TERENU GMINY MOSINA W RAMACH </a:t>
            </a: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DOTACJI POWIATU POZNAŃSKIEGO </a:t>
            </a:r>
          </a:p>
          <a:p>
            <a:pPr marR="0" lvl="0" algn="just" defTabSz="914400" rtl="0" eaLnBrk="1" fontAlgn="auto" latinLnBrk="0" hangingPunct="1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pl-PL" sz="18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2018 r. -</a:t>
            </a: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15 wniosków,</a:t>
            </a:r>
          </a:p>
          <a:p>
            <a:pPr marR="0" lvl="0" algn="just" defTabSz="914400" rtl="0" eaLnBrk="1" fontAlgn="auto" latinLnBrk="0" hangingPunct="1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pl-PL" sz="18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2019 r. – 10 wniosków,</a:t>
            </a:r>
          </a:p>
          <a:p>
            <a:pPr marR="0" lvl="0" algn="just" defTabSz="914400" rtl="0" eaLnBrk="1" fontAlgn="auto" latinLnBrk="0" hangingPunct="1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2020 r. – 17 wniosków. </a:t>
            </a: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 roku 2021 roku złożono do Powiatu Poznańskiego 35 wniosków, które zostały zaopiniowane pozytywnie, natomiast 10 wniosków odrzucono. </a:t>
            </a: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BD7AA156-4931-4C1A-A939-E34919E795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687" y="6527597"/>
            <a:ext cx="6102625" cy="286537"/>
          </a:xfrm>
          <a:prstGeom prst="rect">
            <a:avLst/>
          </a:prstGeom>
        </p:spPr>
      </p:pic>
      <p:pic>
        <p:nvPicPr>
          <p:cNvPr id="2" name="Obraz 1">
            <a:extLst>
              <a:ext uri="{FF2B5EF4-FFF2-40B4-BE49-F238E27FC236}">
                <a16:creationId xmlns:a16="http://schemas.microsoft.com/office/drawing/2014/main" id="{23A615E1-5F37-4D72-92A4-CF7D8E6675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525" y="372582"/>
            <a:ext cx="737680" cy="981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992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39DDC3A-FA40-40BE-AEF5-470A5765A5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2716"/>
            <a:ext cx="10515600" cy="5904247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endParaRPr lang="pl-PL" sz="18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endParaRPr lang="pl-PL" sz="18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1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Z uwagi na coraz większe zainteresowanie mieszkańców stanem powietrza oraz nadmierne zanieczyszczenie przez tzw. niską emisję, w szczególności ze źródeł ciepła w budynkach mieszkalnych </a:t>
            </a:r>
            <a:r>
              <a:rPr lang="pl-PL" sz="18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od lipca 2020 roku gmina Mosina uruchomiła własne dotacje </a:t>
            </a:r>
            <a:r>
              <a:rPr lang="pl-PL" sz="1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do wymiany starych pozaklasowych kotłów i pieców (tzw. kopciuchów)     na nowoczesne urządzenia spełniające obecne wymagania emisyjności. </a:t>
            </a:r>
          </a:p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Gmina Mosina w roku 2020 zwiększyła przeznaczoną na ten cel pulę środków w budżecie z pierwotnych </a:t>
            </a:r>
            <a:br>
              <a:rPr kumimoji="0" lang="pl-PL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kumimoji="0" lang="pl-PL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200 000,00 </a:t>
            </a: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złotych do </a:t>
            </a:r>
            <a:r>
              <a:rPr kumimoji="0" lang="pl-PL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270 000,00 </a:t>
            </a: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złotych.</a:t>
            </a:r>
          </a:p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 2021 roku Gmina Mosina  na realizację programu przeznaczyła w budżecie kwotę 500 tysięcy złotych,         z czego od początku roku do dnia 4.08.2021 r. przelano na konta beneficjentów łącznie 186 238,02 złote.</a:t>
            </a:r>
          </a:p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Zaangażowanie na podstawie zawartych umów wg stanu na dzień 4.08.2021 r. wynosi 408 000,00 złotych</a:t>
            </a: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endParaRPr lang="pl-PL" sz="18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154496FA-7D4E-41B4-BF16-48106BDF39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1639" y="6577039"/>
            <a:ext cx="6108721" cy="286537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EED3E034-DE2B-42B5-A0F2-97B7666822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622" y="272716"/>
            <a:ext cx="737680" cy="981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4785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15C5E65-1E96-46C6-9607-46010B8C00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8300" y="317500"/>
            <a:ext cx="11493500" cy="6146799"/>
          </a:xfrm>
        </p:spPr>
        <p:txBody>
          <a:bodyPr>
            <a:norm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18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lang="pl-P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2200" b="1" dirty="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WDROŻONE ROZWIĄZANIA W OSTATNICH LATACH</a:t>
            </a:r>
            <a:endParaRPr lang="pl-PL" sz="2200" b="1" dirty="0">
              <a:solidFill>
                <a:srgbClr val="FF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pl-PL" sz="1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Stan powietrza budzi coraz większe zainteresowanie mieszkańców, a źródłem niezadowolenia pozostaje jego nadmierne zanieczyszczenie generowane przez tzw. niską emisję, w szczególności ze źródeł ciepła w budynkach mieszkalnych.</a:t>
            </a: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	Z myślą o poprawie jakości powietrza i zmniejszeniu emisji gazów cieplarnianych tj. pyłów i innych zanieczyszczeń do atmosfery poprzez wymianę źródeł ciepła i poprawę efektywności energetycznej budynków mieszkalnych jednorodzinnych uruchomiono prawne interwencje publiczne poprzez </a:t>
            </a:r>
            <a:r>
              <a:rPr lang="pl-PL" sz="1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dotacje</a:t>
            </a:r>
            <a:r>
              <a:rPr lang="pl-PL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pl-PL" sz="1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Obecnie istnieją 2 możliwości uzyskania dofinansowania na likwidację źródeł ogrzewania, z których mogą skorzystać mieszkańcy Gminy Mosina:</a:t>
            </a:r>
            <a:endParaRPr lang="pl-PL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pl-PL" sz="1800" dirty="0">
                <a:ea typeface="Calibri" panose="020F0502020204030204" pitchFamily="34" charset="0"/>
                <a:cs typeface="Times New Roman" panose="02020603050405020304" pitchFamily="18" charset="0"/>
              </a:rPr>
              <a:t>program „Czyste Powietrze” (Wojewódzkiego Funduszu Ochrony Środowiska i Gospodarki Wodnej w Poznaniu),</a:t>
            </a:r>
          </a:p>
          <a:p>
            <a:pPr algn="just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pl-PL" sz="1800" dirty="0">
                <a:ea typeface="Calibri" panose="020F0502020204030204" pitchFamily="34" charset="0"/>
                <a:cs typeface="Times New Roman" panose="02020603050405020304" pitchFamily="18" charset="0"/>
              </a:rPr>
              <a:t>w</a:t>
            </a:r>
            <a:r>
              <a:rPr lang="pl-PL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sparcie Gminy Mosina.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pl-PL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Do dnia 28 lutego 2021 r.  trwał nabór wniosków w ramach </a:t>
            </a:r>
            <a:r>
              <a:rPr lang="pl-PL" sz="1800" dirty="0">
                <a:ea typeface="Calibri" panose="020F0502020204030204" pitchFamily="34" charset="0"/>
                <a:cs typeface="Times New Roman" panose="02020603050405020304" pitchFamily="18" charset="0"/>
              </a:rPr>
              <a:t>w</a:t>
            </a:r>
            <a:r>
              <a:rPr lang="pl-PL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sparcie Powiatu Poznańskiego.</a:t>
            </a:r>
            <a:endParaRPr lang="pl-PL" sz="1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pl-P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 useBgFill="1">
        <p:nvSpPr>
          <p:cNvPr id="5" name="pole tekstowe 4">
            <a:extLst>
              <a:ext uri="{FF2B5EF4-FFF2-40B4-BE49-F238E27FC236}">
                <a16:creationId xmlns:a16="http://schemas.microsoft.com/office/drawing/2014/main" id="{ACD441D0-0BD0-4AAB-AF1B-73E2449024AF}"/>
              </a:ext>
            </a:extLst>
          </p:cNvPr>
          <p:cNvSpPr txBox="1"/>
          <p:nvPr/>
        </p:nvSpPr>
        <p:spPr>
          <a:xfrm>
            <a:off x="3067790" y="6449739"/>
            <a:ext cx="609452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pl-PL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REFERAT OCHRONY ŚRODOWISKA, ROLNICTWA I LEŚNICTWA UM W MOSINIE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50D7BC80-4766-4A85-8CCD-C55DC62EE5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521" y="317500"/>
            <a:ext cx="737680" cy="981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3567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1B79588-B430-475D-B548-E8173B1435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3316" y="1203448"/>
            <a:ext cx="10595517" cy="5563646"/>
          </a:xfr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ILOŚĆ ZŁOŻÓNYCH WNIOSKÓW Z TERENU GMINY MOSINA W RAMACH DOTACJI GMINY MOSINA</a:t>
            </a:r>
            <a:endParaRPr kumimoji="0" lang="pl-PL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pl-PL" sz="19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sz="1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Od rozpoczęcia naboru wniosków do 31 grudnia 2020 r.:</a:t>
            </a:r>
            <a:endParaRPr kumimoji="0" lang="pl-PL" sz="1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R="0" lvl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l-PL" sz="1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wpłynęły 104 wnioski,</a:t>
            </a:r>
            <a:endParaRPr lang="pl-PL" sz="19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R="0" lvl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l-PL" sz="1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podpisano 83 umowy,</a:t>
            </a:r>
            <a:endParaRPr lang="pl-PL" sz="19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R="0" lvl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l-PL" sz="1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rozliczono i wypłacono 73 dotacje,</a:t>
            </a:r>
          </a:p>
          <a:p>
            <a:pPr marR="0" lvl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l-PL" sz="1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odnotowano 26 rezygnacji i odmów.</a:t>
            </a:r>
            <a:endParaRPr kumimoji="0" lang="pl-PL" sz="1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sz="1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Od 1 stycznia 2021 roku do dnia 4.08.2021 roku:</a:t>
            </a:r>
            <a:endParaRPr kumimoji="0" lang="pl-PL" sz="1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R="0" lvl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l-PL" sz="1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wpłynęło 117 wniosków,</a:t>
            </a:r>
            <a:endParaRPr lang="pl-PL" sz="19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R="0" lvl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l-PL" sz="1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podpisano 88 umów,</a:t>
            </a:r>
            <a:endParaRPr lang="pl-PL" sz="19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R="0" lvl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l-PL" sz="1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odnotowano 2 odmowy i 6 wycofań.</a:t>
            </a:r>
            <a:endParaRPr kumimoji="0" lang="pl-PL" sz="1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A4E4CCEB-2D24-42D6-A04E-FF8D7197DA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6713" y="6571463"/>
            <a:ext cx="6108721" cy="286537"/>
          </a:xfrm>
          <a:prstGeom prst="rect">
            <a:avLst/>
          </a:prstGeom>
        </p:spPr>
      </p:pic>
      <p:pic>
        <p:nvPicPr>
          <p:cNvPr id="2" name="Obraz 1">
            <a:extLst>
              <a:ext uri="{FF2B5EF4-FFF2-40B4-BE49-F238E27FC236}">
                <a16:creationId xmlns:a16="http://schemas.microsoft.com/office/drawing/2014/main" id="{2E8671BE-FD5F-4D33-8208-10C20CDF8B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796" y="221907"/>
            <a:ext cx="737680" cy="981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9639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68B8BCF-48B4-4FCC-A080-E2ECB520A7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516" y="532660"/>
            <a:ext cx="11251583" cy="5644303"/>
          </a:xfrm>
        </p:spPr>
        <p:txBody>
          <a:bodyPr/>
          <a:lstStyle/>
          <a:p>
            <a:pPr indent="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pl-PL" sz="1800" dirty="0"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pl-PL" sz="1800" dirty="0"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pl-PL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 możliwych źródłach dofinansowania można dowiedzieć się za pośrednictwem stron: </a:t>
            </a:r>
          </a:p>
          <a:p>
            <a:pPr marL="514350" indent="-28575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l-PL" sz="1800" u="sng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https://www.mosina.pl/czyste-powietrze</a:t>
            </a:r>
            <a:r>
              <a:rPr lang="pl-PL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</a:t>
            </a:r>
            <a:r>
              <a:rPr lang="pl-PL" sz="1800" u="sng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https://www.mosina.pl/dotacje-na-wymiane-piecow--nabor-wnioskow</a:t>
            </a:r>
            <a:r>
              <a:rPr lang="pl-PL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</a:t>
            </a:r>
          </a:p>
          <a:p>
            <a:pPr marL="514350" indent="-28575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l-PL" sz="1800" u="sng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https://www.mosina.pl/dotacja-na-wymiane-piecow</a:t>
            </a:r>
            <a:r>
              <a:rPr lang="pl-PL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</a:t>
            </a:r>
          </a:p>
          <a:p>
            <a:pPr marL="514350" indent="-28575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l-PL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https://czystepowietrze.gov.pl/wez-dofinansowanie/</a:t>
            </a:r>
            <a:r>
              <a:rPr lang="pl-PL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pl-P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indent="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pl-PL" sz="1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</a:t>
            </a:r>
            <a:r>
              <a:rPr lang="pl-PL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raz na </a:t>
            </a:r>
            <a:r>
              <a:rPr lang="pl-PL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fanpage’u</a:t>
            </a:r>
            <a:r>
              <a:rPr lang="pl-PL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 </a:t>
            </a:r>
            <a:r>
              <a:rPr lang="pl-PL" sz="1800" u="sng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https://www.facebook.com/mosinabezsmogu/</a:t>
            </a:r>
            <a:r>
              <a:rPr lang="pl-PL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pl-P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indent="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pl-PL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Z uwagi na panującą sytuację epidemiologiczną obecnie ograniczone zostały możliwości prowadzenia bezpośredniego instruktażu mieszkańców w zakresie sposobu spalania. Wcześniej były one przeprowadzane regularnie. Gmina </a:t>
            </a:r>
            <a:r>
              <a:rPr lang="pl-PL" sz="1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</a:t>
            </a:r>
            <a:r>
              <a:rPr lang="pl-PL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osina po ustaniu </a:t>
            </a:r>
            <a:r>
              <a:rPr lang="pl-PL" sz="1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pandemii </a:t>
            </a:r>
            <a:r>
              <a:rPr lang="pl-PL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planuje powrót do powyższego. Niemniej jednak przy różnych działaniach strażnicy miejscy w ramach obowiązujących ograniczeń przekazują informacje w tym zakresie oraz           o możliwościach skorzystania z dofinansowania na wymianę starych urządzeń grzewczych. </a:t>
            </a:r>
            <a:endParaRPr lang="pl-P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0AC4933C-A5A6-48B1-A270-C89E7E61203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41639" y="6554736"/>
            <a:ext cx="6108721" cy="286537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20318669-0D80-44C8-8EBB-DD59F0FBFC7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3521" y="257173"/>
            <a:ext cx="737680" cy="981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221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BBE1FB8-5AF6-41AE-ADA1-0A163A7B30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80585"/>
            <a:ext cx="10515600" cy="5396378"/>
          </a:xfrm>
        </p:spPr>
        <p:txBody>
          <a:bodyPr/>
          <a:lstStyle/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pl-PL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pl-PL" sz="1800" b="1" dirty="0">
              <a:solidFill>
                <a:srgbClr val="000000"/>
              </a:solidFill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pl-PL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Dzięki staraniom gminy Główny Inspektorat Ochrony Środowiska w Poznaniu zainstalował w Mosinie przy ulicy Czereśniowej automatyczną stację pomiarową jakości powietrza</a:t>
            </a: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Dane ze stacji dostępne są na portalu </a:t>
            </a:r>
            <a:r>
              <a:rPr kumimoji="0" lang="pl-PL" sz="1800" b="0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Jakość Powietrza GIOŚ</a:t>
            </a: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oraz na stronie </a:t>
            </a:r>
            <a:r>
              <a:rPr kumimoji="0" lang="pl-PL" sz="1800" b="0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Systemu monitoringu jakości powietrza województwa wielkopolskiego</a:t>
            </a: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Dzięki aplikacji mobilnej na telefony z systemem Android, IOS, Windows pt. „Jakość powietrza w Polsce” na bieżąco można przeglądać bieżące i archiwalne zmiany zachodzące w powietrzu w najbliższej okolicy. </a:t>
            </a:r>
            <a:endParaRPr kumimoji="0" lang="pl-PL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AD0B0338-9FE7-49F9-8AD7-2D2DB44A80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1639" y="6571463"/>
            <a:ext cx="6108721" cy="286537"/>
          </a:xfrm>
          <a:prstGeom prst="rect">
            <a:avLst/>
          </a:prstGeom>
        </p:spPr>
      </p:pic>
      <p:pic>
        <p:nvPicPr>
          <p:cNvPr id="2" name="Obraz 1">
            <a:extLst>
              <a:ext uri="{FF2B5EF4-FFF2-40B4-BE49-F238E27FC236}">
                <a16:creationId xmlns:a16="http://schemas.microsoft.com/office/drawing/2014/main" id="{9DAB835F-2604-413B-B6A2-CD38F0EEC2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7909" y="289814"/>
            <a:ext cx="737680" cy="981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9621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42C3E81-F8D9-48EA-A7E9-D253B0C7AE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577516"/>
            <a:ext cx="11341100" cy="5599447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pl-PL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pl-PL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Mieszkańcy w każdej chwili mogą sprawdzić stan powietrza na terenie Gminy Mosina</a:t>
            </a: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 zakresie stężeń pyłów PM10 i PM2,5.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Pomiary podchodzą z czujników zamontowanych na obiektach publicznych znajdujących się na terenie Gminy Mosina, </a:t>
            </a:r>
            <a:b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 następujących lokalizacjach: 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Szkoła Podstawowa nr 1 w Mosinie, 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Szkoła Podstawowa nr 2 w Mosinie, 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Zespół Szkół w Krośnie, 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Szkoła Podstawowa w Rogalinie,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Szkoła Podstawowa w Daszewicach. 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Pomiary można sprawdzić na stronie:  </a:t>
            </a:r>
            <a:r>
              <a:rPr kumimoji="0" lang="pl-PL" sz="1800" b="0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https://www.mosina.pl/stan-powietrza</a:t>
            </a: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pl-PL" sz="1800" b="0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https://panel.syngeos.pl/sensor/pm2_5</a:t>
            </a: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Przy wsparciu Mosińskiego Alarmu Smogowego </a:t>
            </a: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mieszkańcy zainstalowali na terenie gminy również swoje czujniki, których wyniki pomiarów można sprawdzić na stronie </a:t>
            </a:r>
            <a:r>
              <a:rPr kumimoji="0" lang="pl-PL" sz="1800" b="0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https://mosina.aqi.eco/</a:t>
            </a: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  </a:t>
            </a: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B2B841B8-C4F1-47EC-9E4E-09162E37F4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74370" y="6585551"/>
            <a:ext cx="6108721" cy="286537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05266502-7614-46C3-ADD8-610AB6781A5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5866" y="275675"/>
            <a:ext cx="737680" cy="981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107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1718F76-41DD-4C21-9299-EBED837644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55433"/>
            <a:ext cx="10515600" cy="4321530"/>
          </a:xfrm>
        </p:spPr>
        <p:txBody>
          <a:bodyPr/>
          <a:lstStyle/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20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Kampania #zyjzdrowo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Gmina Mosina w ramach akcji #żyjzdrowo przystąpiła w 2020 roku do realizacji kampanii informacyjno-edukacyjnych, których celem jest m.in. promocja zdrowego trybu życia oraz ochrona środowiska.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 ramach zaplanowanych na kilka miesięcy konkursów o tematyce prozdrowotnej i proekologicznej, ich uczestnicy mogli otrzymać m.in. zbiorniki na deszczówkę, nasiona do zakładania łąk kwietnych, budki dla ptaków czy sadzonki drzew.</a:t>
            </a:r>
          </a:p>
          <a:p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28508EE0-D217-4B45-AD91-7DE6AAA26D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218" y="372582"/>
            <a:ext cx="737680" cy="981541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E3E0031A-1AB8-4A76-AF87-67943B88D0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2863" y="6600315"/>
            <a:ext cx="6108721" cy="286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5570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5193973-88F1-47D3-85B5-DB8C61D9BB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93180"/>
            <a:ext cx="10515600" cy="498378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pl-PL" sz="1800" dirty="0">
              <a:effectLst/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pl-PL" sz="18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 ramach podejmowanych w kampanii #Żyjzdrowo działań w 2020 roku: </a:t>
            </a:r>
          </a:p>
          <a:p>
            <a:pPr marL="0" indent="0" algn="just">
              <a:buNone/>
            </a:pPr>
            <a:endParaRPr lang="pl-PL" sz="1800" dirty="0">
              <a:effectLst/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pl-PL" sz="18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ogłoszono konkursy m.in. dot. retencjonowania wody "H20- złap to", 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pl-PL" sz="18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promocji zdrowego stylu życia i aktywnego wypoczynku "Kolory lata na talerzu", 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pl-PL" sz="18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przygotowano materiały edukacyjne dot. roli lasów w retencjonowaniu wody, dokarmiania ptaków zimą, łąk kwietnych  i koszenia trawników latem, 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pl-PL" sz="18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współpracy z Nadleśnictwem Babki przygotowano akcję sadzenia drzew, która niestety          ze względu na COVID-19 została zawieszona. </a:t>
            </a:r>
          </a:p>
          <a:p>
            <a:pPr marL="0" indent="0">
              <a:buNone/>
            </a:pPr>
            <a:endParaRPr lang="pl-PL" sz="1800" dirty="0"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pl-PL" sz="18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 2021 roku kampania jest kontynuowana, zrealizowano m.in. konkurs dot. Gęsi w Wielkopolskim Parku Narodowym, któremu towarzyszył film edukacyjny, na  bazie którego opracowano pytania dla uczestników.  </a:t>
            </a:r>
          </a:p>
          <a:p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5F1E73E5-82F5-4E6D-B746-4DF008B39B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11639"/>
            <a:ext cx="737680" cy="981541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8255FACC-883C-439D-AF30-ACFA4E3586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1639" y="6571463"/>
            <a:ext cx="6108721" cy="286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3259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5F5FE12-9C78-493B-BB9C-D94F97C50C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71807"/>
            <a:ext cx="10515600" cy="5005156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§"/>
            </a:pPr>
            <a:endParaRPr lang="pl-PL" sz="1800" dirty="0">
              <a:solidFill>
                <a:srgbClr val="44546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 ramach rozwoju kampanii, Gmina Mosina została zakwalifikowana do dofinansowania projektu                pt. Organizacja konkursów i imprezy plenerowej upowszechniających wiedzę ekologiczną i przyrodniczą dla dzieci i młodzieży poprzez realizacje cyklu filmowego "Mosina </a:t>
            </a:r>
            <a:r>
              <a:rPr lang="pl-PL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NATURAlnie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piękne miejsce" w Mosinie. 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Dofinansowanie realizowane będzie w formie refundacji, koszt całkowity zadania to 25.000,00 zł, kwota dotacji- 15.000,00 zł. Cykl filmowy powstanie w oparciu o rozwinięcie powstałej w 2020r. kampanii             "Żyj Zdrowo", której celem jest m.in. promocja zdrowego trybu życia oraz ochrona środowiska.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Założeniem cyklu jest wspomaganie edukacji ekologicznej podnoszącej świadomość ekologiczną społeczeństwa, w szczególności dzieci i młodzieży w zakresie m.in. retencjonowania wody, aspektów przyrody nas otaczającej, w tym np. życia owadów, segregacji śmieci, wymiany źródeł energii itp. Filmom będą towarzyszyły konkursy z nagrodami. Zaplanowano także stoiska partnerów kampanii i Gminy Mosina </a:t>
            </a:r>
            <a:r>
              <a:rPr lang="pl-PL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podaczas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MTB Wiórek, gdzie będą przeprowadzane działania informacyjno-edukacyjne.</a:t>
            </a:r>
          </a:p>
          <a:p>
            <a:pPr marL="0" indent="0" algn="just">
              <a:buNone/>
            </a:pPr>
            <a:endParaRPr lang="pl-PL" sz="1800" dirty="0">
              <a:solidFill>
                <a:srgbClr val="44546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buNone/>
            </a:pPr>
            <a:endParaRPr lang="pl-PL" sz="1800" dirty="0">
              <a:solidFill>
                <a:srgbClr val="44546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buNone/>
            </a:pP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Szczegółowe informacje o kampanii na </a:t>
            </a:r>
            <a:r>
              <a:rPr lang="pl-PL" sz="1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www.mosina.pl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- </a:t>
            </a:r>
            <a:r>
              <a:rPr lang="pl-PL" sz="1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https://www.mosina.pl/Kampania-zyj-zdrowo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.</a:t>
            </a:r>
          </a:p>
          <a:p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949E7E65-EE05-4CD3-BE15-3AB27DC085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360" y="190266"/>
            <a:ext cx="737680" cy="981541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F9496415-4093-4D0E-8AB0-B9E0ACD862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18614" y="6571463"/>
            <a:ext cx="6108721" cy="286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3859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67BAE70-7544-47A4-B67A-A295D0092E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8022" y="395158"/>
            <a:ext cx="10472468" cy="4666891"/>
          </a:xfrm>
        </p:spPr>
        <p:txBody>
          <a:bodyPr>
            <a:noAutofit/>
          </a:bodyPr>
          <a:lstStyle/>
          <a:p>
            <a:r>
              <a:rPr lang="pl-PL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Analiza możliwości aplikowania o środki zewnętrzne w ramach ogłoszonych konkursów Narodowego Funduszu Ochrony Środowiska i Gospodarki Wodnej w Warszawie :</a:t>
            </a:r>
            <a:br>
              <a:rPr lang="pl-PL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l-PL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Program usuwania folii rolniczych i innych odpadów pochodzących z działalności rolniczej </a:t>
            </a:r>
            <a:br>
              <a:rPr lang="pl-PL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l-PL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Program „Stop Smog”</a:t>
            </a:r>
            <a:r>
              <a:rPr lang="pl-PL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B083E5D2-35ED-4652-A71A-6F1BF6ECFF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4012" y="5544818"/>
            <a:ext cx="2247239" cy="1111898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CFFC1B03-CDE1-4F36-B533-CCF37B6641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873" y="5544818"/>
            <a:ext cx="1836047" cy="918024"/>
          </a:xfrm>
          <a:prstGeom prst="rect">
            <a:avLst/>
          </a:prstGeom>
          <a:solidFill>
            <a:srgbClr val="92D050"/>
          </a:solidFill>
        </p:spPr>
      </p:pic>
    </p:spTree>
    <p:extLst>
      <p:ext uri="{BB962C8B-B14F-4D97-AF65-F5344CB8AC3E}">
        <p14:creationId xmlns:p14="http://schemas.microsoft.com/office/powerpoint/2010/main" val="25388837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D5C41D5-36A4-4DD7-B14B-2CA252535B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495186"/>
            <a:ext cx="10515600" cy="1588758"/>
          </a:xfrm>
        </p:spPr>
        <p:txBody>
          <a:bodyPr>
            <a:normAutofit/>
          </a:bodyPr>
          <a:lstStyle/>
          <a:p>
            <a:pPr algn="ctr"/>
            <a:r>
              <a:rPr lang="pl-PL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Program usuwania folii rolniczych i innych odpadów pochodzących z działalności rolniczej 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4AF53C61-11EF-4F4E-AB5D-234F421927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5726" y="5217946"/>
            <a:ext cx="2243522" cy="1109568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0310EBBB-2C19-42D1-9B9C-C69168572E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240" y="5315491"/>
            <a:ext cx="1841152" cy="914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252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81F0989-0E59-4850-8BA9-4734A32C93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82593" y="1187269"/>
            <a:ext cx="4794849" cy="276362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pl-PL" dirty="0"/>
          </a:p>
          <a:p>
            <a:r>
              <a:rPr lang="pl-PL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Cel programu:</a:t>
            </a:r>
          </a:p>
          <a:p>
            <a:pPr marL="0" indent="0">
              <a:buNone/>
            </a:pPr>
            <a:r>
              <a:rPr lang="pl-P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Rozwój systemów zagospodarowania odpadów z tworzyw sztucznych z rolnictwa.</a:t>
            </a:r>
          </a:p>
          <a:p>
            <a:endParaRPr lang="pl-PL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F0E53B1B-6029-4A61-8C48-D2F0979189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21792" y="1192719"/>
            <a:ext cx="5326811" cy="3522752"/>
          </a:xfrm>
        </p:spPr>
        <p:txBody>
          <a:bodyPr>
            <a:normAutofit fontScale="92500" lnSpcReduction="10000"/>
          </a:bodyPr>
          <a:lstStyle/>
          <a:p>
            <a:endParaRPr lang="pl-PL" dirty="0"/>
          </a:p>
          <a:p>
            <a:r>
              <a:rPr lang="pl-PL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Rodzaj przedsięwzięcia </a:t>
            </a:r>
          </a:p>
          <a:p>
            <a:pPr marL="0" indent="0">
              <a:buNone/>
            </a:pPr>
            <a:r>
              <a:rPr lang="pl-P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Przedsięwzięcie w zakresie transportu oraz odzysku lub unieszkodliwienia odpadów z folii rolniczych, siatki i sznurka do owijania balotów, opakowań po nawozach oraz typu Big </a:t>
            </a:r>
            <a:r>
              <a:rPr lang="pl-PL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Bag</a:t>
            </a:r>
            <a:r>
              <a:rPr lang="pl-P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7944E065-9650-45A6-AE27-59485FF743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028" y="5578396"/>
            <a:ext cx="1841152" cy="914479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9EF22932-76A5-4647-B521-D09A028935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1676" y="5578396"/>
            <a:ext cx="2243522" cy="1109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2184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006251C-6FE7-4DCA-A0A9-0D96769B97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33136"/>
            <a:ext cx="10515600" cy="6018463"/>
          </a:xfrm>
        </p:spPr>
        <p:txBody>
          <a:bodyPr/>
          <a:lstStyle/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endParaRPr lang="pl-PL" sz="2000" b="1" dirty="0">
              <a:effectLst/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2000" b="1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DOFINANSOWANIE Z POWIATU POZNAŃSKIEGO</a:t>
            </a:r>
            <a:endParaRPr lang="pl-PL" sz="2000" dirty="0">
              <a:solidFill>
                <a:srgbClr val="FF00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buFont typeface="Wingdings" panose="05000000000000000000" pitchFamily="2" charset="2"/>
              <a:buChar char="§"/>
            </a:pPr>
            <a:r>
              <a:rPr lang="pl-PL" sz="1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termin składania dokumentów</a:t>
            </a:r>
            <a:r>
              <a:rPr lang="pl-PL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: od 8 do 28 lutego 2021 roku, </a:t>
            </a:r>
            <a:endParaRPr lang="pl-PL" sz="1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buFont typeface="Wingdings" panose="05000000000000000000" pitchFamily="2" charset="2"/>
              <a:buChar char="§"/>
            </a:pPr>
            <a:r>
              <a:rPr lang="pl-PL" sz="1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refundacja kosztów kwalifikowanych </a:t>
            </a:r>
            <a:r>
              <a:rPr lang="pl-PL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poniesionych po podpisaniu umowy o udzielenie dotacji,</a:t>
            </a:r>
            <a:endParaRPr lang="pl-PL" sz="1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buFont typeface="Wingdings" panose="05000000000000000000" pitchFamily="2" charset="2"/>
              <a:buChar char="§"/>
            </a:pPr>
            <a:r>
              <a:rPr lang="pl-PL" sz="1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przedmiot dotacji</a:t>
            </a:r>
            <a:r>
              <a:rPr lang="pl-PL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: zamiany na terenie powiatu poznańskiego kotła opalanego paliwem stałym na ogrzewanie proekologiczne,</a:t>
            </a:r>
            <a:endParaRPr lang="pl-PL" sz="1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buFont typeface="Wingdings" panose="05000000000000000000" pitchFamily="2" charset="2"/>
              <a:buChar char="§"/>
            </a:pPr>
            <a:r>
              <a:rPr lang="pl-PL" sz="1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dla kogo</a:t>
            </a:r>
            <a:r>
              <a:rPr lang="pl-PL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: właściciele lub współwłaściciele (także wspólnoty mieszkaniowe) lokali: osoby fizyczne, osoby prawne, przedsiębiorcy (w tym także prowadzący działalność rolniczą),</a:t>
            </a:r>
            <a:endParaRPr lang="pl-PL" sz="1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buFont typeface="Wingdings" panose="05000000000000000000" pitchFamily="2" charset="2"/>
              <a:buChar char="§"/>
            </a:pPr>
            <a:r>
              <a:rPr lang="pl-PL" sz="1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wniosek składany</a:t>
            </a:r>
            <a:r>
              <a:rPr lang="pl-PL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bezpośrednio w Starostwie Powiatowym w Poznaniu lub przesła</a:t>
            </a:r>
            <a:r>
              <a:rPr lang="pl-PL" sz="1800" dirty="0">
                <a:ea typeface="Calibri" panose="020F0502020204030204" pitchFamily="34" charset="0"/>
                <a:cs typeface="Times New Roman" panose="02020603050405020304" pitchFamily="18" charset="0"/>
              </a:rPr>
              <a:t>ny</a:t>
            </a:r>
            <a:r>
              <a:rPr lang="pl-PL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za pomocą poczty tradycyjnej,</a:t>
            </a:r>
          </a:p>
          <a:p>
            <a:pPr lvl="0">
              <a:lnSpc>
                <a:spcPct val="107000"/>
              </a:lnSpc>
              <a:buFont typeface="Wingdings" panose="05000000000000000000" pitchFamily="2" charset="2"/>
              <a:buChar char="§"/>
            </a:pPr>
            <a:r>
              <a:rPr lang="pl-PL" sz="1800" b="1" dirty="0">
                <a:ea typeface="Calibri" panose="020F0502020204030204" pitchFamily="34" charset="0"/>
                <a:cs typeface="Times New Roman" panose="02020603050405020304" pitchFamily="18" charset="0"/>
              </a:rPr>
              <a:t>brak kryterium dochodowego</a:t>
            </a:r>
            <a:r>
              <a:rPr lang="pl-PL" sz="1800" dirty="0">
                <a:ea typeface="Calibri" panose="020F0502020204030204" pitchFamily="34" charset="0"/>
                <a:cs typeface="Times New Roman" panose="02020603050405020304" pitchFamily="18" charset="0"/>
              </a:rPr>
              <a:t>; o uzyskaniu dofinansowania decydowała kolejność zgłoszeń,</a:t>
            </a:r>
          </a:p>
          <a:p>
            <a:pPr lvl="0" algn="just">
              <a:lnSpc>
                <a:spcPct val="107000"/>
              </a:lnSpc>
              <a:buFont typeface="Wingdings" panose="05000000000000000000" pitchFamily="2" charset="2"/>
              <a:buChar char="§"/>
            </a:pPr>
            <a:r>
              <a:rPr lang="pl-PL" sz="1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wysokość dotacji</a:t>
            </a:r>
            <a:r>
              <a:rPr lang="pl-PL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: do 80% zgłoszonych we wniosku kosztów kwalifikowanych (netto), nie więcej niż 7 tysięcy złotych na lokal, natomiast w przypadku wnioskującej wspólnoty mieszkaniowej 14 tysięcy złotych,</a:t>
            </a:r>
            <a:endParaRPr lang="pl-PL" sz="1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buFont typeface="Wingdings" panose="05000000000000000000" pitchFamily="2" charset="2"/>
              <a:buChar char="§"/>
            </a:pPr>
            <a:r>
              <a:rPr lang="pl-PL" sz="1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rozliczenie dotacji </a:t>
            </a:r>
            <a:r>
              <a:rPr lang="pl-PL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maksymalny termin do 31 października 2021 roku</a:t>
            </a:r>
            <a:r>
              <a:rPr lang="pl-PL" sz="1800" dirty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pl-PL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65ABABE6-C2A9-4855-990F-8992AF7D3B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7736" y="6424864"/>
            <a:ext cx="6096528" cy="286537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D38F66EB-7E30-4B86-9A45-92662B86F3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6484" y="328194"/>
            <a:ext cx="737680" cy="981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28648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A41F51D-CA80-4BFE-94F4-DA1ABD98B6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32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Terminy realizacji :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51197D6-20F5-41B4-A63C-0082C27EC7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45057" y="2213814"/>
            <a:ext cx="11723298" cy="2082141"/>
          </a:xfrm>
        </p:spPr>
        <p:txBody>
          <a:bodyPr>
            <a:noAutofit/>
          </a:bodyPr>
          <a:lstStyle/>
          <a:p>
            <a:r>
              <a:rPr lang="pl-P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Nabór wniosków od 28.06.2021 roku do 15.09.2021 roku</a:t>
            </a:r>
          </a:p>
          <a:p>
            <a:r>
              <a:rPr lang="pl-P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Wydatkowanie środków do 30.11.2022 roku</a:t>
            </a:r>
          </a:p>
          <a:p>
            <a:r>
              <a:rPr lang="pl-P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Okres kwalifikowalności kosztów od 01.06.2021 do 30.06.2022 roku 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18CB2A71-E2C4-4D40-97F4-3606BD7AEB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9" y="5421662"/>
            <a:ext cx="1841152" cy="914479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EA19D449-99C0-434F-917B-E8E820885E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6632" y="5434562"/>
            <a:ext cx="2249619" cy="1109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88308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6A9F5F0-9A73-47BC-8EB4-3E2C70B097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32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Forma dofinansowania: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25BAFBB-F170-4714-A0D8-5FDDCA571E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5339" y="1722108"/>
            <a:ext cx="10238118" cy="3289839"/>
          </a:xfrm>
        </p:spPr>
        <p:txBody>
          <a:bodyPr>
            <a:normAutofit/>
          </a:bodyPr>
          <a:lstStyle/>
          <a:p>
            <a:r>
              <a:rPr lang="pl-P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Dotacja w formie refundacji </a:t>
            </a:r>
          </a:p>
          <a:p>
            <a:r>
              <a:rPr lang="pl-P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Kwota dofinansowania nie może przekroczyć iloczynu 500 zł i wyrażonej w MG masy odpadów z folii rolniczych, siatki i sznurka do owijania balotów, opakowań po nawozach i typu BIG BAG unieszkodliwionych lub poddanych odzyskowi w ramach przedsięwzięcia</a:t>
            </a: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B3792A3F-7729-4984-9F1A-898CD96846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584" y="5732213"/>
            <a:ext cx="1847248" cy="914479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E2EE2F0D-5CBA-4902-9765-2CB5F0D776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5668" y="5634668"/>
            <a:ext cx="2249619" cy="1109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20777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1EF24BF-62DE-481E-9A9C-81CCFF2FD3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78809" cy="1081088"/>
          </a:xfrm>
        </p:spPr>
        <p:txBody>
          <a:bodyPr>
            <a:normAutofit/>
          </a:bodyPr>
          <a:lstStyle/>
          <a:p>
            <a:pPr algn="ctr"/>
            <a:r>
              <a:rPr lang="pl-PL" sz="32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Działania Gminy Mosina w celu przygotowania wniosku o dofinansowania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44FFB9F-5069-4C4F-9D79-BCE4FFFED7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65870" y="1690688"/>
            <a:ext cx="11355836" cy="3907855"/>
          </a:xfrm>
        </p:spPr>
        <p:txBody>
          <a:bodyPr>
            <a:normAutofit fontScale="77500" lnSpcReduction="20000"/>
          </a:bodyPr>
          <a:lstStyle/>
          <a:p>
            <a:r>
              <a:rPr lang="pl-PL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Zidentyfikowanie potrzeb w zakresie masy odpadów z folii rolniczych, siatki i sznurka do owijania balotów, opakowań po środkach ochrony roślin i typu BIG BAG wymagających unieszkodliwienia lub poddania odzyskowi odpadów w ramach przedsięwzięcia</a:t>
            </a:r>
          </a:p>
          <a:p>
            <a:r>
              <a:rPr lang="pl-PL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Analiza rynku w zakresie możliwości przetworzenia odpadów wraz z kalkulacją ceny zbierania, transportu oraz odzysku lub unieszkodliwienia odpadów </a:t>
            </a:r>
          </a:p>
          <a:p>
            <a:r>
              <a:rPr lang="pl-PL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Koncepcja organizacyjna procesu zbierania, transportu oraz odzysku lub unieszkodliwienia odpadów</a:t>
            </a:r>
          </a:p>
          <a:p>
            <a:r>
              <a:rPr lang="pl-PL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Określenie terminów realizacji zadania</a:t>
            </a:r>
          </a:p>
          <a:p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B5FBC488-BFAF-4D2A-BCA8-F1A567A291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870" y="5716228"/>
            <a:ext cx="1847248" cy="914479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DE7D1085-D00A-4864-96CF-868613F413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2511" y="5618683"/>
            <a:ext cx="2249619" cy="1109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23327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085DDEF-256A-4E07-8D97-6D01D2C44B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4971" y="2257246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pl-PL" sz="3200" b="1" dirty="0">
                <a:solidFill>
                  <a:schemeClr val="tx1"/>
                </a:solidFill>
              </a:rPr>
              <a:t>Program „Stop Smog” 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59CC2BAA-1C17-4007-B5E3-2DAF32D973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641" y="4717574"/>
            <a:ext cx="1847248" cy="914479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3C6C0800-0E36-46BB-8385-981776DE2D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4522485"/>
            <a:ext cx="2255716" cy="1109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81813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D0D9826E-CC22-4319-9404-734B5D3347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5028" y="191246"/>
            <a:ext cx="3559825" cy="645516"/>
          </a:xfrm>
        </p:spPr>
        <p:txBody>
          <a:bodyPr/>
          <a:lstStyle/>
          <a:p>
            <a:pPr algn="ctr"/>
            <a:r>
              <a:rPr lang="pl-PL" b="1" u="sng" dirty="0"/>
              <a:t>Cel programu 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8E3BB72D-8CCD-4077-804A-CC87DDC419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0" y="1098226"/>
            <a:ext cx="4628449" cy="2956369"/>
          </a:xfrm>
        </p:spPr>
        <p:txBody>
          <a:bodyPr>
            <a:noAutofit/>
          </a:bodyPr>
          <a:lstStyle/>
          <a:p>
            <a:r>
              <a:rPr lang="pl-PL" sz="2000" dirty="0"/>
              <a:t>Wsparcie działań związanych z wymianą bądź likwidacją źródeł ciepła i termomodernizację w budynkach mieszkalnych jednorodzinnych osób ubogich energetycznie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52E6BD15-726E-4ECD-975F-E0B089C632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861362" y="260500"/>
            <a:ext cx="4185618" cy="576262"/>
          </a:xfrm>
        </p:spPr>
        <p:txBody>
          <a:bodyPr/>
          <a:lstStyle/>
          <a:p>
            <a:pPr algn="ctr"/>
            <a:r>
              <a:rPr lang="pl-PL" b="1" u="sng" dirty="0"/>
              <a:t>Rodzaj przedsięwzięć 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38C41CF2-99FE-4106-81F3-71385CF500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941735" y="1098226"/>
            <a:ext cx="5211556" cy="4692934"/>
          </a:xfrm>
        </p:spPr>
        <p:txBody>
          <a:bodyPr>
            <a:noAutofit/>
          </a:bodyPr>
          <a:lstStyle/>
          <a:p>
            <a:r>
              <a:rPr lang="pl-PL" sz="2000" dirty="0"/>
              <a:t>Wymiana lub likwidacja wysokoemisyjnych źródeł ciepła na niskoemisyjne</a:t>
            </a:r>
          </a:p>
          <a:p>
            <a:r>
              <a:rPr lang="pl-PL" sz="2000" dirty="0"/>
              <a:t>Termomodernizacja</a:t>
            </a:r>
          </a:p>
          <a:p>
            <a:r>
              <a:rPr lang="pl-PL" sz="2000" dirty="0"/>
              <a:t>Podłączenie do sieci ciepłowniczej lub gazowej</a:t>
            </a:r>
          </a:p>
          <a:p>
            <a:r>
              <a:rPr lang="pl-PL" sz="2000" dirty="0"/>
              <a:t>Zapewnienie budynkom dostępu do energii z instalacji OZE</a:t>
            </a:r>
          </a:p>
          <a:p>
            <a:r>
              <a:rPr lang="pl-PL" sz="2000" dirty="0"/>
              <a:t>Zmniejszenie zapotrzebowania budynków mieszkalnych jednorodzinnych na energię dostarczaną na potrzeby ich ogrzewania i podgrzewania wody użytkowej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FC0FA4C8-74F2-404E-9B28-1190DE2412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976" y="5819914"/>
            <a:ext cx="1847248" cy="914479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3E7CCA49-E616-4282-87EE-6355F8362E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4832" y="5693615"/>
            <a:ext cx="2255716" cy="1109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81016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27EC8F5-CD52-46C3-8262-A4918D1F87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708" y="182775"/>
            <a:ext cx="8432160" cy="592143"/>
          </a:xfrm>
        </p:spPr>
        <p:txBody>
          <a:bodyPr>
            <a:normAutofit/>
          </a:bodyPr>
          <a:lstStyle/>
          <a:p>
            <a:pPr algn="ctr"/>
            <a:r>
              <a:rPr lang="pl-PL" sz="3200" u="sng" dirty="0">
                <a:solidFill>
                  <a:schemeClr val="tx1"/>
                </a:solidFill>
              </a:rPr>
              <a:t>Terminy realizacji</a:t>
            </a:r>
            <a:r>
              <a:rPr lang="pl-PL" sz="3200" dirty="0">
                <a:solidFill>
                  <a:schemeClr val="tx1"/>
                </a:solidFill>
              </a:rPr>
              <a:t>: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D4FA96AC-8CEE-4B2C-9D71-34D58D5DF5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6474" y="856686"/>
            <a:ext cx="9371760" cy="4708971"/>
          </a:xfrm>
        </p:spPr>
        <p:txBody>
          <a:bodyPr>
            <a:normAutofit fontScale="25000" lnSpcReduction="20000"/>
          </a:bodyPr>
          <a:lstStyle/>
          <a:p>
            <a:r>
              <a:rPr lang="pl-PL" sz="1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Nabór wniosków od 31.03.2021r do wyczerpania środków alokacji</a:t>
            </a:r>
          </a:p>
          <a:p>
            <a:r>
              <a:rPr lang="pl-PL" sz="1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Realizacja przedsięwzięcia do 3 lat od daty zawarcia porozumienia, w przypadku realizacji przedsięwzięć niskoemisyjnych w liczbie nie większej niż 2 % łącznej liczby budynków mieszkalnych jednorodzinnych na obszarze  gminy</a:t>
            </a:r>
          </a:p>
          <a:p>
            <a:r>
              <a:rPr lang="pl-PL" sz="1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Realizacja przedsięwzięcia do 4 lat od daty zawarcia porozumienia, w przypadku realizacji przedsięwzięć niskoemisyjnych w liczbie większej niż 2 % łącznej liczby budynków mieszkalnych jednorodzinnych na obszarze  gminy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BBD5EB3D-484C-40FA-B8D5-74997A6FB2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5342" y="5565657"/>
            <a:ext cx="2255716" cy="1109568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05D64400-2122-4775-B193-08E6C746D7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474" y="5644991"/>
            <a:ext cx="1884032" cy="932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34826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2AEA1A4-449A-4A7F-B8F5-2E90495C82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32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Forma dofinansowania 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FB83C643-6032-4EC7-9FF8-EB5E930280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0085" y="1615811"/>
            <a:ext cx="9374028" cy="3525532"/>
          </a:xfrm>
        </p:spPr>
        <p:txBody>
          <a:bodyPr>
            <a:noAutofit/>
          </a:bodyPr>
          <a:lstStyle/>
          <a:p>
            <a:r>
              <a:rPr lang="pl-P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Dotacja </a:t>
            </a:r>
          </a:p>
          <a:p>
            <a:r>
              <a:rPr lang="pl-P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Dla gmin do 100 tys. mieszkańców do 70 % współfinansowania</a:t>
            </a:r>
          </a:p>
          <a:p>
            <a:r>
              <a:rPr lang="pl-P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Średni koszt realizacji przedsięwzięcia niskoemisyjnego w jednym budynku nie może przekroczyć 53 000,00 złotych 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0F0A94CC-C439-4F12-A4A9-F0C4A7518D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3968" y="5410382"/>
            <a:ext cx="2255716" cy="1109568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0E902A96-441A-4778-B53A-376133E1E3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334" y="5410382"/>
            <a:ext cx="1847248" cy="914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30068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D79F69C-1FAD-4461-B6C1-6AB3E0F452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178279"/>
            <a:ext cx="8596062" cy="1150189"/>
          </a:xfrm>
        </p:spPr>
        <p:txBody>
          <a:bodyPr>
            <a:normAutofit fontScale="90000"/>
          </a:bodyPr>
          <a:lstStyle/>
          <a:p>
            <a:pPr algn="ctr"/>
            <a:r>
              <a:rPr lang="pl-PL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Działania Gminy Mosina w celu przygotowania wniosku o dofinansowania 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1C23432F-7589-41EF-BE47-51B8AF6A33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70936" y="1328468"/>
            <a:ext cx="10412083" cy="4244196"/>
          </a:xfrm>
        </p:spPr>
        <p:txBody>
          <a:bodyPr>
            <a:noAutofit/>
          </a:bodyPr>
          <a:lstStyle/>
          <a:p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Przygotowanie projektu uchwały w sprawie przyjęcia regulaminu realizacji przedsięwzięć niskoemisyjnych w budynkach mieszkalnych jednorodzinnych w ramach programu „Stop Smog” na terenie gminy Mosina</a:t>
            </a:r>
          </a:p>
          <a:p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Opracowanie projektu dokumentacji aplikacyjnej o wsparcie finansowe dla mieszkańców gminy Mosina</a:t>
            </a:r>
          </a:p>
          <a:p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Wybór złożonych ofert </a:t>
            </a:r>
            <a:r>
              <a:rPr lang="pl-PL" sz="2000">
                <a:latin typeface="Times New Roman" panose="02020603050405020304" pitchFamily="18" charset="0"/>
                <a:cs typeface="Times New Roman" panose="02020603050405020304" pitchFamily="18" charset="0"/>
              </a:rPr>
              <a:t>przez mieszkańców 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spełniające warunki formalne</a:t>
            </a:r>
          </a:p>
          <a:p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Przeprowadzenie audytów energetycznych w lokalach objętych wsparciem </a:t>
            </a:r>
          </a:p>
          <a:p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Określenie kategorii przedsięwzięć niskoemisyjnych planowanych do realizacji w ramach programu</a:t>
            </a:r>
          </a:p>
          <a:p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Przygotowanie kosztorysów realizacji przedsięwzięć </a:t>
            </a:r>
          </a:p>
          <a:p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Przygotowanie harmonogramu rzeczowo – finansowego realizacji projektu. 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7AA70C5F-0126-41AD-A6E7-2F60C23CAD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3311" y="5600743"/>
            <a:ext cx="1993376" cy="980525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F6F39625-CF86-4D0D-A9C4-C8CCF04285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154" y="5671956"/>
            <a:ext cx="1847248" cy="914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86149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8B73961-7865-4020-94D7-FA51D9C042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971800"/>
            <a:ext cx="10515600" cy="2620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4000" b="1" dirty="0"/>
              <a:t>Dziękuję za uwagę</a:t>
            </a:r>
          </a:p>
        </p:txBody>
      </p:sp>
    </p:spTree>
    <p:extLst>
      <p:ext uri="{BB962C8B-B14F-4D97-AF65-F5344CB8AC3E}">
        <p14:creationId xmlns:p14="http://schemas.microsoft.com/office/powerpoint/2010/main" val="39999055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32A6D5E-1571-48F2-ABE2-DDFC4421E4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65221"/>
            <a:ext cx="10515600" cy="5711742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endParaRPr lang="pl-PL" sz="2000" b="1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2000" b="1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DOFINANSOWANIE Z PROGRAMU „CZYSTE POWIETRZE” OBSŁUGIWANEGO PRZEZ WOJEWÓDZKI FUNDUSZU OCHRONY ŚRODOWISKA I GOSPODARKI WODNEJ  W POZNANIU</a:t>
            </a:r>
          </a:p>
          <a:p>
            <a:pPr lvl="0">
              <a:lnSpc>
                <a:spcPct val="107000"/>
              </a:lnSpc>
              <a:buFont typeface="Wingdings" panose="05000000000000000000" pitchFamily="2" charset="2"/>
              <a:buChar char="§"/>
            </a:pPr>
            <a:r>
              <a:rPr lang="pl-PL" sz="1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termin składania dokumentów</a:t>
            </a:r>
            <a:r>
              <a:rPr lang="pl-PL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: od 12 lipca 2019 roku do końca roku 2027,</a:t>
            </a:r>
            <a:endParaRPr lang="pl-PL" sz="1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buFont typeface="Wingdings" panose="05000000000000000000" pitchFamily="2" charset="2"/>
              <a:buChar char="§"/>
            </a:pPr>
            <a:r>
              <a:rPr lang="pl-PL" sz="1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data zakończenia programu</a:t>
            </a:r>
            <a:r>
              <a:rPr lang="pl-PL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: 2029 rok</a:t>
            </a:r>
            <a:r>
              <a:rPr lang="pl-PL" sz="1800" dirty="0"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</a:p>
          <a:p>
            <a:pPr lvl="0">
              <a:lnSpc>
                <a:spcPct val="107000"/>
              </a:lnSpc>
              <a:buFont typeface="Wingdings" panose="05000000000000000000" pitchFamily="2" charset="2"/>
              <a:buChar char="§"/>
            </a:pPr>
            <a:r>
              <a:rPr lang="pl-PL" sz="1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refundacja kosztów kwalifikowanych </a:t>
            </a:r>
            <a:r>
              <a:rPr lang="pl-PL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poniesionych przed i po podpisaniu umowy, maksymalnie 6 miesięcy przed złożeniem wniosku,</a:t>
            </a:r>
            <a:endParaRPr lang="pl-PL" sz="1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buFont typeface="Wingdings" panose="05000000000000000000" pitchFamily="2" charset="2"/>
              <a:buChar char="§"/>
            </a:pPr>
            <a:r>
              <a:rPr lang="pl-PL" sz="1800" b="1" dirty="0"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pl-PL" sz="1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rzedmiot dotacji</a:t>
            </a:r>
            <a:r>
              <a:rPr lang="pl-PL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: zamiana kotła opalanego paliwem stałym na ogrzewanie proekologiczne </a:t>
            </a:r>
            <a:r>
              <a:rPr lang="pl-PL" sz="1800" dirty="0"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pl-PL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raz na:</a:t>
            </a:r>
          </a:p>
          <a:p>
            <a:pPr lvl="1">
              <a:lnSpc>
                <a:spcPct val="107000"/>
              </a:lnSpc>
              <a:buFontTx/>
              <a:buChar char="-"/>
            </a:pPr>
            <a:r>
              <a:rPr lang="pl-PL" sz="1800" dirty="0">
                <a:ea typeface="Calibri" panose="020F0502020204030204" pitchFamily="34" charset="0"/>
                <a:cs typeface="Times New Roman" panose="02020603050405020304" pitchFamily="18" charset="0"/>
              </a:rPr>
              <a:t>mikro instalację fotowoltaiczną,</a:t>
            </a:r>
          </a:p>
          <a:p>
            <a:pPr lvl="1">
              <a:lnSpc>
                <a:spcPct val="107000"/>
              </a:lnSpc>
              <a:buFontTx/>
              <a:buChar char="-"/>
            </a:pPr>
            <a:r>
              <a:rPr lang="pl-PL" sz="1800" dirty="0">
                <a:ea typeface="Calibri" panose="020F0502020204030204" pitchFamily="34" charset="0"/>
                <a:cs typeface="Times New Roman" panose="02020603050405020304" pitchFamily="18" charset="0"/>
              </a:rPr>
              <a:t>ocieplenie przegród budowlanych,</a:t>
            </a:r>
          </a:p>
          <a:p>
            <a:pPr lvl="1">
              <a:lnSpc>
                <a:spcPct val="107000"/>
              </a:lnSpc>
              <a:buFontTx/>
              <a:buChar char="-"/>
            </a:pPr>
            <a:r>
              <a:rPr lang="pl-PL" sz="1800" dirty="0">
                <a:ea typeface="Calibri" panose="020F0502020204030204" pitchFamily="34" charset="0"/>
                <a:cs typeface="Times New Roman" panose="02020603050405020304" pitchFamily="18" charset="0"/>
              </a:rPr>
              <a:t>wymianę stolarki okiennej oraz drzwiowej.</a:t>
            </a:r>
          </a:p>
          <a:p>
            <a:pPr lvl="0" algn="just">
              <a:lnSpc>
                <a:spcPct val="107000"/>
              </a:lnSpc>
              <a:buFont typeface="Wingdings" panose="05000000000000000000" pitchFamily="2" charset="2"/>
              <a:buChar char="§"/>
            </a:pPr>
            <a:r>
              <a:rPr lang="pl-PL" sz="1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dla kogo</a:t>
            </a:r>
            <a:r>
              <a:rPr lang="pl-PL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: właściciele lub współwłaściciele budynku mieszkalnego jednorodzinnego lub wydzielonego w takim budynku lokalu mieszkalnego z wyodrębnioną księgą wieczystą: osoby fizyczne, osoby prowadzące działalność gospodarczą oraz rolniczą,</a:t>
            </a: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B510EEC4-DAD7-4695-A663-C056019972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7736" y="6571463"/>
            <a:ext cx="6096528" cy="286537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CCD7AF30-FF45-4593-9A86-34F0031195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60" y="70721"/>
            <a:ext cx="737680" cy="981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588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1305F12-D4D3-4ACB-AC02-150CBA0F84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97305"/>
            <a:ext cx="10515600" cy="5679658"/>
          </a:xfrm>
        </p:spPr>
        <p:txBody>
          <a:bodyPr>
            <a:normAutofit/>
          </a:bodyPr>
          <a:lstStyle/>
          <a:p>
            <a:pPr lvl="0">
              <a:buFont typeface="Wingdings" panose="05000000000000000000" pitchFamily="2" charset="2"/>
              <a:buChar char="§"/>
            </a:pPr>
            <a:endParaRPr lang="pl-PL" sz="1800" b="1" dirty="0">
              <a:effectLst/>
              <a:latin typeface="Calibri Light" panose="020F0302020204030204" pitchFamily="34" charset="0"/>
              <a:ea typeface="Times New Roman" panose="02020603050405020304" pitchFamily="18" charset="0"/>
            </a:endParaRPr>
          </a:p>
          <a:p>
            <a:pPr lvl="0">
              <a:buFont typeface="Wingdings" panose="05000000000000000000" pitchFamily="2" charset="2"/>
              <a:buChar char="§"/>
            </a:pPr>
            <a:endParaRPr lang="pl-PL" sz="1800" b="1" dirty="0">
              <a:latin typeface="Calibri Light" panose="020F0302020204030204" pitchFamily="34" charset="0"/>
              <a:ea typeface="Times New Roman" panose="02020603050405020304" pitchFamily="18" charset="0"/>
            </a:endParaRPr>
          </a:p>
          <a:p>
            <a:pPr lvl="0">
              <a:buFont typeface="Wingdings" panose="05000000000000000000" pitchFamily="2" charset="2"/>
              <a:buChar char="§"/>
            </a:pPr>
            <a:r>
              <a:rPr lang="pl-PL" sz="1800" b="1" dirty="0">
                <a:effectLst/>
                <a:ea typeface="Times New Roman" panose="02020603050405020304" pitchFamily="18" charset="0"/>
              </a:rPr>
              <a:t>wypełnienie wniosku</a:t>
            </a:r>
            <a:r>
              <a:rPr lang="pl-PL" sz="1800" dirty="0">
                <a:effectLst/>
                <a:ea typeface="Times New Roman" panose="02020603050405020304" pitchFamily="18" charset="0"/>
              </a:rPr>
              <a:t>: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pl-PL" sz="1800" b="1" dirty="0">
                <a:effectLst/>
                <a:ea typeface="Times New Roman" panose="02020603050405020304" pitchFamily="18" charset="0"/>
              </a:rPr>
              <a:t>poprzez serwis „gov.pl.</a:t>
            </a:r>
          </a:p>
          <a:p>
            <a:pPr marL="0" indent="0" algn="just">
              <a:buNone/>
            </a:pPr>
            <a:r>
              <a:rPr lang="pl-PL" sz="1800" dirty="0">
                <a:effectLst/>
                <a:ea typeface="Times New Roman" panose="02020603050405020304" pitchFamily="18" charset="0"/>
              </a:rPr>
              <a:t>Wnioskodawca wypełnia wniosek na stronie wskazanej w tym serwisie (</a:t>
            </a:r>
            <a:r>
              <a:rPr lang="pl-PL" sz="1800" u="sng" dirty="0">
                <a:solidFill>
                  <a:srgbClr val="0000FF"/>
                </a:solidFill>
                <a:effectLst/>
                <a:ea typeface="Times New Roman" panose="02020603050405020304" pitchFamily="18" charset="0"/>
                <a:hlinkClick r:id="rId2"/>
              </a:rPr>
              <a:t>www.gov.pl/web/gov/skorzystaj-z-programu-czyste-powietrze</a:t>
            </a:r>
            <a:r>
              <a:rPr lang="pl-PL" sz="1800" dirty="0">
                <a:effectLst/>
                <a:ea typeface="Times New Roman" panose="02020603050405020304" pitchFamily="18" charset="0"/>
              </a:rPr>
              <a:t>) i podpisuje kwalifikowanym podpisem elektronicznym albo podpisem zaufanym oraz przesyła go za pośrednictwem wskazanego serwisu do właściwego WFOŚiGW na wyznaczoną skrzynkę podawczą ePUAP. W tym przypadku konieczne jest załączenie załączników do wniosku w formie elektronicznej (skany z wymaganymi podpisami).</a:t>
            </a:r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pl-PL" sz="1800" b="1" dirty="0">
                <a:effectLst/>
                <a:ea typeface="Times New Roman" panose="02020603050405020304" pitchFamily="18" charset="0"/>
              </a:rPr>
              <a:t>poprzez aplikację internetową, tj. Portal Beneficjenta </a:t>
            </a:r>
            <a:r>
              <a:rPr lang="pl-PL" sz="1800" dirty="0">
                <a:effectLst/>
                <a:ea typeface="Times New Roman" panose="02020603050405020304" pitchFamily="18" charset="0"/>
              </a:rPr>
              <a:t>dostępny na stronie internetowej właściwego WFOŚiGW. </a:t>
            </a:r>
          </a:p>
          <a:p>
            <a:pPr marL="0" indent="0" algn="just">
              <a:buNone/>
            </a:pPr>
            <a:r>
              <a:rPr lang="pl-PL" sz="1800" dirty="0">
                <a:effectLst/>
                <a:ea typeface="Times New Roman" panose="02020603050405020304" pitchFamily="18" charset="0"/>
              </a:rPr>
              <a:t>Dla tych, którzy nie mają profilu zaufanego, nadal funkcjonuje dotychczasowa ścieżka. Przy tej opcji należy zalogować się na Portalu Beneficjenta dostępnym na stronie internetowej właściwego wojewódzkiego funduszu ochrony środowiska i gospodarki wodnej, </a:t>
            </a:r>
            <a:r>
              <a:rPr lang="pl-PL" sz="1800" u="sng" dirty="0">
                <a:solidFill>
                  <a:srgbClr val="0000FF"/>
                </a:solidFill>
                <a:effectLst/>
                <a:ea typeface="Times New Roman" panose="02020603050405020304" pitchFamily="18" charset="0"/>
                <a:hlinkClick r:id="rId3"/>
              </a:rPr>
              <a:t>https://portalbeneficjenta.wfosgw.poznan.pl/</a:t>
            </a:r>
            <a:r>
              <a:rPr lang="pl-PL" sz="1800" dirty="0">
                <a:effectLst/>
                <a:ea typeface="Times New Roman" panose="02020603050405020304" pitchFamily="18" charset="0"/>
              </a:rPr>
              <a:t>. Należy wypełnić wniosek, który po wydrukowaniu i podpisaniu, wraz z załącznikami, trzeba dostarczyć w wersji papierowej do WFOŚiGW lub gminy.</a:t>
            </a:r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pl-PL" sz="1800" b="1" dirty="0">
                <a:effectLst/>
                <a:ea typeface="Times New Roman" panose="02020603050405020304" pitchFamily="18" charset="0"/>
              </a:rPr>
              <a:t>w wersji papierowej </a:t>
            </a:r>
            <a:r>
              <a:rPr lang="pl-PL" sz="1800" dirty="0">
                <a:effectLst/>
                <a:ea typeface="Times New Roman" panose="02020603050405020304" pitchFamily="18" charset="0"/>
              </a:rPr>
              <a:t>w przypadku osób starszych oraz braku możliwości użycia wersji elektronicznej formularza wniosku. Po wypełnieniu i podpisaniu, wniosek wraz z załącznikami należy dostarczyć w wersji papierowej do WFOŚiGW lub gminy. </a:t>
            </a:r>
          </a:p>
          <a:p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B152197D-ED0F-4D31-92B7-E26ACDFBCA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58526" y="6571463"/>
            <a:ext cx="6096528" cy="286537"/>
          </a:xfrm>
          <a:prstGeom prst="rect">
            <a:avLst/>
          </a:prstGeom>
        </p:spPr>
      </p:pic>
      <p:pic>
        <p:nvPicPr>
          <p:cNvPr id="2" name="Obraz 1">
            <a:extLst>
              <a:ext uri="{FF2B5EF4-FFF2-40B4-BE49-F238E27FC236}">
                <a16:creationId xmlns:a16="http://schemas.microsoft.com/office/drawing/2014/main" id="{A33545A7-13CD-4DA1-A9B3-468C6F329B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0" y="190266"/>
            <a:ext cx="737680" cy="981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5875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D936C76-67CD-4470-99DF-02ABD3789A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0842" y="518107"/>
            <a:ext cx="11502190" cy="5903494"/>
          </a:xfrm>
        </p:spPr>
        <p:txBody>
          <a:bodyPr>
            <a:normAutofit fontScale="92500" lnSpcReduction="20000"/>
          </a:bodyPr>
          <a:lstStyle/>
          <a:p>
            <a:pPr lvl="0" algn="just">
              <a:buFont typeface="Wingdings" panose="05000000000000000000" pitchFamily="2" charset="2"/>
              <a:buChar char="§"/>
            </a:pPr>
            <a:endParaRPr lang="pl-PL" sz="1800" b="1" dirty="0">
              <a:effectLst/>
              <a:latin typeface="Calibri Light" panose="020F0302020204030204" pitchFamily="34" charset="0"/>
              <a:ea typeface="Times New Roman" panose="02020603050405020304" pitchFamily="18" charset="0"/>
            </a:endParaRPr>
          </a:p>
          <a:p>
            <a:pPr marL="0" lvl="0" indent="0" algn="just">
              <a:buNone/>
            </a:pPr>
            <a:endParaRPr lang="pl-PL" sz="1800" b="1" dirty="0">
              <a:effectLst/>
              <a:latin typeface="Calibri Light" panose="020F0302020204030204" pitchFamily="34" charset="0"/>
              <a:ea typeface="Times New Roman" panose="02020603050405020304" pitchFamily="18" charset="0"/>
            </a:endParaRPr>
          </a:p>
          <a:p>
            <a:pPr marL="0" lvl="0" indent="0" algn="just">
              <a:buNone/>
            </a:pPr>
            <a:endParaRPr lang="pl-PL" sz="1800" b="1" dirty="0">
              <a:effectLst/>
              <a:latin typeface="Calibri Light" panose="020F0302020204030204" pitchFamily="34" charset="0"/>
              <a:ea typeface="Times New Roman" panose="02020603050405020304" pitchFamily="18" charset="0"/>
            </a:endParaRPr>
          </a:p>
          <a:p>
            <a:pPr lvl="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l-PL" sz="19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 poziomy dofinasowania</a:t>
            </a:r>
            <a:r>
              <a:rPr lang="pl-PL" sz="1900" b="1" dirty="0">
                <a:effectLst/>
                <a:ea typeface="Times New Roman" panose="02020603050405020304" pitchFamily="18" charset="0"/>
              </a:rPr>
              <a:t>: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pl-PL" sz="1900" u="sng" dirty="0">
                <a:effectLst/>
                <a:ea typeface="Times New Roman" panose="02020603050405020304" pitchFamily="18" charset="0"/>
              </a:rPr>
              <a:t>podstawowy poziom dofinansowania</a:t>
            </a:r>
            <a:r>
              <a:rPr lang="pl-PL" sz="1900" dirty="0">
                <a:effectLst/>
                <a:ea typeface="Times New Roman" panose="02020603050405020304" pitchFamily="18" charset="0"/>
              </a:rPr>
              <a:t>: dla osób, których roczny dochód </a:t>
            </a:r>
            <a:r>
              <a:rPr lang="pl-PL" sz="1900" b="1" dirty="0">
                <a:effectLst/>
                <a:ea typeface="Times New Roman" panose="02020603050405020304" pitchFamily="18" charset="0"/>
              </a:rPr>
              <a:t>nie przekracza 100 000 zł,</a:t>
            </a:r>
            <a:endParaRPr lang="pl-PL" sz="1900" b="1" dirty="0">
              <a:ea typeface="Times New Roman" panose="02020603050405020304" pitchFamily="18" charset="0"/>
            </a:endParaRPr>
          </a:p>
          <a:p>
            <a:pPr lvl="1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l-PL" sz="1900" u="sng" dirty="0">
                <a:effectLst/>
                <a:ea typeface="Times New Roman" panose="02020603050405020304" pitchFamily="18" charset="0"/>
              </a:rPr>
              <a:t>podwyższony poziom dofinansowania</a:t>
            </a:r>
            <a:r>
              <a:rPr lang="pl-PL" sz="1900" dirty="0">
                <a:effectLst/>
                <a:ea typeface="Times New Roman" panose="02020603050405020304" pitchFamily="18" charset="0"/>
              </a:rPr>
              <a:t>: dla osób, których przeciętny średni miesięczny dochód na osobę </a:t>
            </a:r>
            <a:br>
              <a:rPr lang="pl-PL" sz="1900" dirty="0">
                <a:effectLst/>
                <a:ea typeface="Times New Roman" panose="02020603050405020304" pitchFamily="18" charset="0"/>
              </a:rPr>
            </a:br>
            <a:r>
              <a:rPr lang="pl-PL" sz="1900" dirty="0">
                <a:effectLst/>
                <a:ea typeface="Times New Roman" panose="02020603050405020304" pitchFamily="18" charset="0"/>
              </a:rPr>
              <a:t>w gospodarstwie domowym nie przekracza:</a:t>
            </a:r>
          </a:p>
          <a:p>
            <a:pPr lvl="2" algn="just">
              <a:spcBef>
                <a:spcPts val="0"/>
              </a:spcBef>
              <a:buFontTx/>
              <a:buChar char="-"/>
            </a:pPr>
            <a:r>
              <a:rPr lang="pl-PL" sz="1900" b="1" dirty="0">
                <a:effectLst/>
                <a:ea typeface="Times New Roman" panose="02020603050405020304" pitchFamily="18" charset="0"/>
              </a:rPr>
              <a:t>1564 zł</a:t>
            </a:r>
            <a:r>
              <a:rPr lang="pl-PL" sz="1900" dirty="0">
                <a:effectLst/>
                <a:ea typeface="Times New Roman" panose="02020603050405020304" pitchFamily="18" charset="0"/>
              </a:rPr>
              <a:t> – w gospodarstwie wieloosobowym,</a:t>
            </a:r>
            <a:endParaRPr lang="pl-PL" sz="1900" dirty="0">
              <a:ea typeface="Times New Roman" panose="02020603050405020304" pitchFamily="18" charset="0"/>
            </a:endParaRPr>
          </a:p>
          <a:p>
            <a:pPr lvl="2" algn="just">
              <a:spcBef>
                <a:spcPts val="600"/>
              </a:spcBef>
              <a:buFontTx/>
              <a:buChar char="-"/>
            </a:pPr>
            <a:r>
              <a:rPr lang="pl-PL" sz="1900" b="1" dirty="0">
                <a:ea typeface="Times New Roman" panose="02020603050405020304" pitchFamily="18" charset="0"/>
              </a:rPr>
              <a:t>2189</a:t>
            </a:r>
            <a:r>
              <a:rPr lang="pl-PL" sz="1900" b="1" dirty="0">
                <a:effectLst/>
                <a:ea typeface="Times New Roman" panose="02020603050405020304" pitchFamily="18" charset="0"/>
              </a:rPr>
              <a:t> zł </a:t>
            </a:r>
            <a:r>
              <a:rPr lang="pl-PL" sz="1900" dirty="0">
                <a:effectLst/>
                <a:ea typeface="Times New Roman" panose="02020603050405020304" pitchFamily="18" charset="0"/>
              </a:rPr>
              <a:t>– w gospodarstwie jednoosobowym. </a:t>
            </a:r>
          </a:p>
          <a:p>
            <a:pPr marL="0" indent="0" algn="just">
              <a:buNone/>
            </a:pPr>
            <a:r>
              <a:rPr lang="pl-PL" sz="1900" dirty="0">
                <a:effectLst/>
                <a:ea typeface="Times New Roman" panose="02020603050405020304" pitchFamily="18" charset="0"/>
              </a:rPr>
              <a:t>	W przypadku prowadzenia działalności gospodarczej, roczny przychód beneficjenta uprawnionego </a:t>
            </a:r>
            <a:br>
              <a:rPr lang="pl-PL" sz="1900" dirty="0">
                <a:effectLst/>
                <a:ea typeface="Times New Roman" panose="02020603050405020304" pitchFamily="18" charset="0"/>
              </a:rPr>
            </a:br>
            <a:r>
              <a:rPr lang="pl-PL" sz="1900" dirty="0">
                <a:effectLst/>
                <a:ea typeface="Times New Roman" panose="02020603050405020304" pitchFamily="18" charset="0"/>
              </a:rPr>
              <a:t>do podwyższonego poziomu dofinansowania, z tytułu prowadzenia pozarolniczej działalności gospodarczej za rok kalendarzowy, za który ustalony został przeciętny miesięczny dochód wskazany w zaświadczeniu, nie przekracza trzydziestokrotności kwoty minimalnego wynagrodzenia za pracę określonego w rozporządzeniu Rady Ministrów obowiązującym w grudniu roku poprzedzającego rok złożenia wniosku o dofinansowanie. </a:t>
            </a:r>
          </a:p>
          <a:p>
            <a:pPr marL="0" indent="0" algn="just">
              <a:buNone/>
            </a:pPr>
            <a:r>
              <a:rPr lang="pl-PL" sz="1900" b="1" dirty="0">
                <a:effectLst/>
                <a:ea typeface="Times New Roman" panose="02020603050405020304" pitchFamily="18" charset="0"/>
              </a:rPr>
              <a:t>	</a:t>
            </a:r>
            <a:r>
              <a:rPr lang="pl-PL" sz="1900" b="1" dirty="0">
                <a:ea typeface="Times New Roman" panose="02020603050405020304" pitchFamily="18" charset="0"/>
              </a:rPr>
              <a:t>O</a:t>
            </a:r>
            <a:r>
              <a:rPr lang="pl-PL" sz="1900" b="1" dirty="0">
                <a:effectLst/>
                <a:ea typeface="Times New Roman" panose="02020603050405020304" pitchFamily="18" charset="0"/>
              </a:rPr>
              <a:t>soba, która chce skorzystać z podwyższonego poziom dofinansowania, powinna uzyskać do dnia złożenia wniosku </a:t>
            </a:r>
            <a:r>
              <a:rPr lang="pl-PL" sz="1900" b="1" dirty="0">
                <a:ea typeface="Times New Roman" panose="02020603050405020304" pitchFamily="18" charset="0"/>
              </a:rPr>
              <a:t>z</a:t>
            </a:r>
            <a:r>
              <a:rPr lang="pl-PL" sz="1900" b="1" dirty="0">
                <a:effectLst/>
                <a:ea typeface="Times New Roman" panose="02020603050405020304" pitchFamily="18" charset="0"/>
              </a:rPr>
              <a:t> Ośrodka Pomocy Społecznej w Mosinie  zaświadczenie o wysokości przeciętnego miesięcznego dochodu przypadającego    na jednego członka gospodarstwa domowego.</a:t>
            </a:r>
            <a:endParaRPr lang="pl-PL" sz="1900" dirty="0">
              <a:effectLst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pl-PL" sz="1900" dirty="0">
                <a:effectLst/>
                <a:ea typeface="Times New Roman" panose="02020603050405020304" pitchFamily="18" charset="0"/>
              </a:rPr>
              <a:t>Link do wzoru ww. zaświadczenia: </a:t>
            </a:r>
            <a:r>
              <a:rPr lang="pl-PL" sz="1900" u="sng" dirty="0">
                <a:solidFill>
                  <a:srgbClr val="0000FF"/>
                </a:solidFill>
                <a:effectLst/>
                <a:ea typeface="Times New Roman" panose="02020603050405020304" pitchFamily="18" charset="0"/>
                <a:hlinkClick r:id="rId2"/>
              </a:rPr>
              <a:t>https://isap.sejm.gov.pl/isap.nsf/download.xsp/WDU20200001713/O/D20201713.pdf</a:t>
            </a:r>
            <a:endParaRPr lang="pl-PL" sz="1900" u="sng" dirty="0">
              <a:solidFill>
                <a:srgbClr val="0000FF"/>
              </a:solidFill>
              <a:effectLst/>
              <a:ea typeface="Times New Roman" panose="02020603050405020304" pitchFamily="18" charset="0"/>
            </a:endParaRPr>
          </a:p>
          <a:p>
            <a:pPr marL="342900" lvl="0" indent="-342900" algn="just">
              <a:spcBef>
                <a:spcPts val="0"/>
              </a:spcBef>
              <a:buNone/>
            </a:pPr>
            <a:r>
              <a:rPr lang="pl-PL" sz="1900" dirty="0"/>
              <a:t>	</a:t>
            </a:r>
          </a:p>
          <a:p>
            <a:pPr marL="342900" lvl="0" indent="-342900" algn="just">
              <a:spcBef>
                <a:spcPts val="0"/>
              </a:spcBef>
              <a:buNone/>
            </a:pPr>
            <a:r>
              <a:rPr lang="pl-PL" sz="1900" b="1" dirty="0"/>
              <a:t>	Dotacja całkowita może wynosić do 30 000 zł dla podstawowego poziomu dofinansowania i 37 000 zł dla podwyższonego poziomu dofinansowania. </a:t>
            </a:r>
          </a:p>
          <a:p>
            <a:pPr marL="342900" lvl="0" indent="-342900" algn="just">
              <a:spcBef>
                <a:spcPts val="0"/>
              </a:spcBef>
              <a:buNone/>
            </a:pPr>
            <a:endParaRPr lang="pl-PL" sz="1900" b="1" dirty="0"/>
          </a:p>
          <a:p>
            <a:pPr lvl="0"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l-PL" sz="1900" b="1" dirty="0">
                <a:ea typeface="Times New Roman" panose="02020603050405020304" pitchFamily="18" charset="0"/>
              </a:rPr>
              <a:t>rozliczenie dotacji</a:t>
            </a:r>
            <a:r>
              <a:rPr lang="pl-PL" sz="1900" dirty="0">
                <a:ea typeface="Times New Roman" panose="02020603050405020304" pitchFamily="18" charset="0"/>
              </a:rPr>
              <a:t>: maksymalny termin do końca 2027 roku,</a:t>
            </a:r>
          </a:p>
          <a:p>
            <a:pPr lvl="0" algn="just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pl-PL" sz="1900" b="1" dirty="0">
                <a:ea typeface="Times New Roman" panose="02020603050405020304" pitchFamily="18" charset="0"/>
              </a:rPr>
              <a:t>kontakt w sprawie dotacji</a:t>
            </a:r>
            <a:r>
              <a:rPr lang="pl-PL" sz="1900" dirty="0">
                <a:ea typeface="Times New Roman" panose="02020603050405020304" pitchFamily="18" charset="0"/>
              </a:rPr>
              <a:t>: 22 3404 080, 570 – 322 – 250.</a:t>
            </a:r>
            <a:endParaRPr lang="pl-PL" sz="1900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797582E4-81D6-441B-9231-7FECB41399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8166" y="6543585"/>
            <a:ext cx="6096528" cy="286537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A0AACA23-A857-4E14-9121-D4B81E7661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521" y="283806"/>
            <a:ext cx="737680" cy="981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7780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838200" y="104578"/>
            <a:ext cx="10515600" cy="497024"/>
          </a:xfrm>
        </p:spPr>
        <p:txBody>
          <a:bodyPr>
            <a:normAutofit/>
          </a:bodyPr>
          <a:lstStyle/>
          <a:p>
            <a:pPr algn="ctr"/>
            <a:r>
              <a:rPr lang="pl-PL" sz="18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WYSOKOŚĆ DOTACJI</a:t>
            </a:r>
            <a:endParaRPr lang="pl-PL" sz="18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id="{13C02D39-B3F8-47F9-8439-897D53347293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300577" y="601602"/>
            <a:ext cx="9627835" cy="589860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1FB82386-1599-4213-8C72-678D165C9A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7736" y="6588190"/>
            <a:ext cx="6096528" cy="286537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78EAA682-C9A7-4484-92BB-93CB4E1F89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360" y="154821"/>
            <a:ext cx="737680" cy="981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9303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2B25A4C-DAEA-4DC0-9264-0EB2E65E4D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8300" y="241300"/>
            <a:ext cx="11468100" cy="633792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endParaRPr lang="pl-PL" sz="18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pl-PL" sz="20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pl-PL" sz="20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pl-PL" sz="20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pl-PL" sz="2000" b="1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pl-PL" sz="2000" b="1" dirty="0">
                <a:solidFill>
                  <a:srgbClr val="FF0000"/>
                </a:solidFill>
              </a:rPr>
              <a:t>ZMIANY W PROGRAMIE „CZYSTE POWIETRZE OD DNIA 1.07.2021 R.</a:t>
            </a:r>
          </a:p>
          <a:p>
            <a:pPr marL="0" indent="0" algn="ctr">
              <a:buNone/>
            </a:pPr>
            <a:endParaRPr lang="pl-PL" sz="2000" b="1" dirty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pl-PL" sz="1800" dirty="0"/>
              <a:t>zakup i montaż kotła na węgiel w ramach programu „Czyste Powietrze” możliwy tylko do 31 grudnia 2021 r.,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sz="1800" dirty="0"/>
              <a:t>od 1 stycznia 2022 r. nie będzie dotacji na kotły węglowe,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pl-PL" sz="1800" dirty="0"/>
              <a:t>zwiększono obecne progi dochodowe uprawniające do podwyższonego poziomu dofinansowania, czyli do uzyskania  do 37 tys. zł bezzwrotnej dotacji.</a:t>
            </a:r>
          </a:p>
          <a:p>
            <a:pPr marL="0" indent="0" algn="ctr">
              <a:buNone/>
            </a:pPr>
            <a:endParaRPr lang="pl-PL" sz="1800" b="1" dirty="0"/>
          </a:p>
          <a:p>
            <a:pPr marL="0" indent="0">
              <a:buNone/>
            </a:pPr>
            <a:endParaRPr lang="pl-PL" sz="2400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23AA52BD-4208-4BA0-BFEB-A0C631F2D4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2770" y="6562493"/>
            <a:ext cx="6096528" cy="286537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61F0A43D-FC32-4AF7-813D-4A337A6EF2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213" y="241300"/>
            <a:ext cx="737680" cy="981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0895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F4BB7D0-EC4D-4BBA-AC8D-914100181E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00" y="342900"/>
            <a:ext cx="11087100" cy="6080202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pl-PL" sz="1800" dirty="0"/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WYCOFANIE DOTACJI NA KOTŁY WĘGLOWE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pl-PL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Okres przejściowy do końca roku 2021 związany jest z tym, że program dopuszcza rozpoczęcie przedsięwzięcia             do 6 miesięcy przed datą złożenia wniosku o dofinansowanie. </a:t>
            </a: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Wszyscy, którzy złożą wniosek o dofinansowanie, zakupią i zamontują kocioł na węgiel do 31 grudnia 2021 r. będą mieli ten koszt zakwalifikowany do dotacji</a:t>
            </a: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Kotły na węgiel będą dofinansowane pod warunkiem: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złożenia wniosku o dofinansowanie obejmującego kocioł na węgiel do 31 grudnia 2021 r.,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zakupu kotła na węgiel do 31 grudnia 2021 r.,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wystawienia faktury za kocioł i montaż do 31 grudnia 2021 r.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Powyższy warunek nie dotyczy wniosków złożonych przed datą wejścia w życie zmian w programie, tj. od 1 lipca 202 r</a:t>
            </a: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pl-PL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indent="0">
              <a:spcAft>
                <a:spcPts val="600"/>
              </a:spcAft>
              <a:buNone/>
            </a:pPr>
            <a:r>
              <a:rPr lang="pl-PL" sz="1800" dirty="0"/>
              <a:t>Uzasadnienie wprowadzenia zmian: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pl-PL" sz="1800" dirty="0"/>
              <a:t>Wytyczne Komisji Europejskiej,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pl-PL" sz="1800" dirty="0"/>
              <a:t>Zapisy Krajowego Planu Odbudowy oraz Polskiego Ładu,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pl-PL" sz="1800" dirty="0"/>
              <a:t>Obowiązujące uchwały antysmogowe w poszczególnych województwach, które nakazują wymianę starych kotłów węglowych i ograniczają możliwość stosowania paliwa stałego – węgla.</a:t>
            </a:r>
          </a:p>
          <a:p>
            <a:pPr marL="0" indent="0">
              <a:buNone/>
            </a:pPr>
            <a:endParaRPr lang="pl-PL" sz="2000" dirty="0"/>
          </a:p>
          <a:p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2EC73DAA-46EB-4110-BCE7-0365EEEF39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8526" y="6547707"/>
            <a:ext cx="6096528" cy="286537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067F3A71-EA71-41C0-BFF6-D77A05F592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111" y="342900"/>
            <a:ext cx="737680" cy="981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69954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Faseta">
  <a:themeElements>
    <a:clrScheme name="Fas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s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s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848</TotalTime>
  <Words>3633</Words>
  <Application>Microsoft Office PowerPoint</Application>
  <PresentationFormat>Panoramiczny</PresentationFormat>
  <Paragraphs>270</Paragraphs>
  <Slides>38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2</vt:i4>
      </vt:variant>
      <vt:variant>
        <vt:lpstr>Tytuły slajdów</vt:lpstr>
      </vt:variant>
      <vt:variant>
        <vt:i4>38</vt:i4>
      </vt:variant>
    </vt:vector>
  </HeadingPairs>
  <TitlesOfParts>
    <vt:vector size="47" baseType="lpstr">
      <vt:lpstr>Arial</vt:lpstr>
      <vt:lpstr>Calibri</vt:lpstr>
      <vt:lpstr>Calibri Light</vt:lpstr>
      <vt:lpstr>Times New Roman</vt:lpstr>
      <vt:lpstr>Trebuchet MS</vt:lpstr>
      <vt:lpstr>Wingdings</vt:lpstr>
      <vt:lpstr>Wingdings 3</vt:lpstr>
      <vt:lpstr>Motyw pakietu Office</vt:lpstr>
      <vt:lpstr>Faseta</vt:lpstr>
      <vt:lpstr>DZIAŁANIA GMINY MOSINA NA RZECZ POPRAWY JAKOŚCI POWIETRZA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WYSOKOŚĆ DOTACJI</vt:lpstr>
      <vt:lpstr>Prezentacja programu PowerPoint</vt:lpstr>
      <vt:lpstr>Prezentacja programu PowerPoint</vt:lpstr>
      <vt:lpstr> PODWYŻSZENIE PROGÓW DOCHODOWYCH W DRUGIEJ CZĘŚCI PROGRAMU  (PODWYŻSZONY POZIOM DOFINANSOWANIA)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Analiza możliwości aplikowania o środki zewnętrzne w ramach ogłoszonych konkursów Narodowego Funduszu Ochrony Środowiska i Gospodarki Wodnej w Warszawie :  - Program usuwania folii rolniczych i innych odpadów pochodzących z działalności rolniczej   - Program „Stop Smog”  </vt:lpstr>
      <vt:lpstr>Program usuwania folii rolniczych i innych odpadów pochodzących z działalności rolniczej </vt:lpstr>
      <vt:lpstr>Prezentacja programu PowerPoint</vt:lpstr>
      <vt:lpstr>Terminy realizacji :</vt:lpstr>
      <vt:lpstr>Forma dofinansowania:</vt:lpstr>
      <vt:lpstr>Działania Gminy Mosina w celu przygotowania wniosku o dofinansowania </vt:lpstr>
      <vt:lpstr>Program „Stop Smog” </vt:lpstr>
      <vt:lpstr>Prezentacja programu PowerPoint</vt:lpstr>
      <vt:lpstr>Terminy realizacji:</vt:lpstr>
      <vt:lpstr>Forma dofinansowania </vt:lpstr>
      <vt:lpstr>Działania Gminy Mosina w celu przygotowania wniosku o dofinansowania 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DZIAŁANIA NA RZECZ POPRAWY CZYSTOŚCI POWIETRZA</dc:title>
  <dc:creator>Danuta Sobańska</dc:creator>
  <cp:lastModifiedBy>Piotr Sokołowski</cp:lastModifiedBy>
  <cp:revision>122</cp:revision>
  <cp:lastPrinted>2021-08-05T11:52:15Z</cp:lastPrinted>
  <dcterms:created xsi:type="dcterms:W3CDTF">2021-02-15T10:32:32Z</dcterms:created>
  <dcterms:modified xsi:type="dcterms:W3CDTF">2021-08-05T12:31:49Z</dcterms:modified>
</cp:coreProperties>
</file>